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6" r:id="rId3"/>
    <p:sldId id="287" r:id="rId4"/>
    <p:sldId id="258" r:id="rId5"/>
    <p:sldId id="279" r:id="rId6"/>
    <p:sldId id="280" r:id="rId7"/>
    <p:sldId id="292" r:id="rId8"/>
    <p:sldId id="293" r:id="rId9"/>
    <p:sldId id="265" r:id="rId10"/>
    <p:sldId id="284" r:id="rId11"/>
    <p:sldId id="286" r:id="rId12"/>
    <p:sldId id="288" r:id="rId13"/>
    <p:sldId id="270" r:id="rId14"/>
    <p:sldId id="289" r:id="rId15"/>
    <p:sldId id="294" r:id="rId16"/>
    <p:sldId id="295" r:id="rId17"/>
    <p:sldId id="290" r:id="rId18"/>
    <p:sldId id="277" r:id="rId19"/>
    <p:sldId id="291" r:id="rId20"/>
    <p:sldId id="260" r:id="rId21"/>
    <p:sldId id="297" r:id="rId2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E20"/>
    <a:srgbClr val="F9BB77"/>
    <a:srgbClr val="FDE3C7"/>
    <a:srgbClr val="E07A0A"/>
    <a:srgbClr val="FBD1A3"/>
    <a:srgbClr val="F69932"/>
    <a:srgbClr val="F58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84" autoAdjust="0"/>
  </p:normalViewPr>
  <p:slideViewPr>
    <p:cSldViewPr>
      <p:cViewPr>
        <p:scale>
          <a:sx n="95" d="100"/>
          <a:sy n="95" d="100"/>
        </p:scale>
        <p:origin x="-1472"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ippapalmer:Documents:PP%20to%20read:BLACK%20CARBON:untitled.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Solar light sales to eradicate the kerosene light from Africa by 2020</a:t>
            </a:r>
          </a:p>
        </c:rich>
      </c:tx>
      <c:layout>
        <c:manualLayout>
          <c:xMode val="edge"/>
          <c:yMode val="edge"/>
          <c:x val="0.177272316208812"/>
          <c:y val="0.0"/>
        </c:manualLayout>
      </c:layout>
      <c:overlay val="0"/>
    </c:title>
    <c:autoTitleDeleted val="0"/>
    <c:plotArea>
      <c:layout/>
      <c:areaChart>
        <c:grouping val="stacked"/>
        <c:varyColors val="0"/>
        <c:ser>
          <c:idx val="2"/>
          <c:order val="2"/>
          <c:tx>
            <c:strRef>
              <c:f>Sheet1!$A$7</c:f>
              <c:strCache>
                <c:ptCount val="1"/>
                <c:pt idx="0">
                  <c:v>Total solar light sales</c:v>
                </c:pt>
              </c:strCache>
            </c:strRef>
          </c:tx>
          <c:cat>
            <c:strRef>
              <c:f>Sheet1!$B$3:$K$4</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Sheet1!$B$7:$K$7</c:f>
              <c:numCache>
                <c:formatCode>#,##0</c:formatCode>
                <c:ptCount val="10"/>
                <c:pt idx="0">
                  <c:v>50000.0</c:v>
                </c:pt>
                <c:pt idx="1">
                  <c:v>259055.0</c:v>
                </c:pt>
                <c:pt idx="2">
                  <c:v>1.69149E6</c:v>
                </c:pt>
                <c:pt idx="3">
                  <c:v>2.15406E6</c:v>
                </c:pt>
                <c:pt idx="4">
                  <c:v>5.0842E6</c:v>
                </c:pt>
                <c:pt idx="5">
                  <c:v>1.075932E7</c:v>
                </c:pt>
                <c:pt idx="6">
                  <c:v>2.1331968E7</c:v>
                </c:pt>
                <c:pt idx="7">
                  <c:v>3.4410696E7</c:v>
                </c:pt>
                <c:pt idx="8">
                  <c:v>6.059974E7</c:v>
                </c:pt>
                <c:pt idx="9">
                  <c:v>1.1154328E8</c:v>
                </c:pt>
              </c:numCache>
            </c:numRef>
          </c:val>
        </c:ser>
        <c:dLbls>
          <c:showLegendKey val="0"/>
          <c:showVal val="0"/>
          <c:showCatName val="0"/>
          <c:showSerName val="0"/>
          <c:showPercent val="0"/>
          <c:showBubbleSize val="0"/>
        </c:dLbls>
        <c:axId val="481742568"/>
        <c:axId val="481746856"/>
      </c:areaChart>
      <c:lineChart>
        <c:grouping val="standard"/>
        <c:varyColors val="0"/>
        <c:ser>
          <c:idx val="0"/>
          <c:order val="0"/>
          <c:tx>
            <c:strRef>
              <c:f>Sheet1!$A$5</c:f>
              <c:strCache>
                <c:ptCount val="1"/>
                <c:pt idx="0">
                  <c:v>SunnyMoney Sales</c:v>
                </c:pt>
              </c:strCache>
            </c:strRef>
          </c:tx>
          <c:marker>
            <c:symbol val="none"/>
          </c:marker>
          <c:cat>
            <c:strRef>
              <c:f>Sheet1!$B$3:$K$4</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Sheet1!$B$5:$K$5</c:f>
              <c:numCache>
                <c:formatCode>#,##0</c:formatCode>
                <c:ptCount val="10"/>
                <c:pt idx="0">
                  <c:v>10000.0</c:v>
                </c:pt>
                <c:pt idx="1">
                  <c:v>51811.0</c:v>
                </c:pt>
                <c:pt idx="2">
                  <c:v>338298.0</c:v>
                </c:pt>
                <c:pt idx="3">
                  <c:v>646218.0</c:v>
                </c:pt>
                <c:pt idx="4">
                  <c:v>1.27105E6</c:v>
                </c:pt>
                <c:pt idx="5">
                  <c:v>2.68983E6</c:v>
                </c:pt>
                <c:pt idx="6">
                  <c:v>5.332992E6</c:v>
                </c:pt>
                <c:pt idx="7">
                  <c:v>8.602674E6</c:v>
                </c:pt>
                <c:pt idx="8">
                  <c:v>1.2119948E7</c:v>
                </c:pt>
                <c:pt idx="9">
                  <c:v>1.6731492E7</c:v>
                </c:pt>
              </c:numCache>
            </c:numRef>
          </c:val>
          <c:smooth val="0"/>
        </c:ser>
        <c:ser>
          <c:idx val="1"/>
          <c:order val="1"/>
          <c:tx>
            <c:strRef>
              <c:f>Sheet1!$A$6</c:f>
              <c:strCache>
                <c:ptCount val="1"/>
                <c:pt idx="0">
                  <c:v>Sales by others</c:v>
                </c:pt>
              </c:strCache>
            </c:strRef>
          </c:tx>
          <c:marker>
            <c:symbol val="none"/>
          </c:marker>
          <c:cat>
            <c:strRef>
              <c:f>Sheet1!$B$3:$K$4</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Sheet1!$B$6:$K$6</c:f>
              <c:numCache>
                <c:formatCode>General</c:formatCode>
                <c:ptCount val="10"/>
                <c:pt idx="0">
                  <c:v>40000.0</c:v>
                </c:pt>
                <c:pt idx="1">
                  <c:v>207244.0</c:v>
                </c:pt>
                <c:pt idx="2">
                  <c:v>1.353192E6</c:v>
                </c:pt>
                <c:pt idx="3">
                  <c:v>1.507842E6</c:v>
                </c:pt>
                <c:pt idx="4" formatCode="#,##0">
                  <c:v>3.81315E6</c:v>
                </c:pt>
                <c:pt idx="5" formatCode="#,##0">
                  <c:v>8.06949E6</c:v>
                </c:pt>
                <c:pt idx="6" formatCode="#,##0">
                  <c:v>1.5998976E7</c:v>
                </c:pt>
                <c:pt idx="7" formatCode="#,##0">
                  <c:v>2.5808022E7</c:v>
                </c:pt>
                <c:pt idx="8" formatCode="#,##0">
                  <c:v>4.8479792E7</c:v>
                </c:pt>
                <c:pt idx="9" formatCode="#,##0">
                  <c:v>9.4811788E7</c:v>
                </c:pt>
              </c:numCache>
            </c:numRef>
          </c:val>
          <c:smooth val="0"/>
        </c:ser>
        <c:dLbls>
          <c:showLegendKey val="0"/>
          <c:showVal val="0"/>
          <c:showCatName val="0"/>
          <c:showSerName val="0"/>
          <c:showPercent val="0"/>
          <c:showBubbleSize val="0"/>
        </c:dLbls>
        <c:marker val="1"/>
        <c:smooth val="0"/>
        <c:axId val="481742568"/>
        <c:axId val="481746856"/>
      </c:lineChart>
      <c:catAx>
        <c:axId val="481742568"/>
        <c:scaling>
          <c:orientation val="minMax"/>
        </c:scaling>
        <c:delete val="0"/>
        <c:axPos val="b"/>
        <c:title>
          <c:tx>
            <c:rich>
              <a:bodyPr/>
              <a:lstStyle/>
              <a:p>
                <a:pPr>
                  <a:defRPr/>
                </a:pPr>
                <a:r>
                  <a:rPr lang="en-GB"/>
                  <a:t>Financial Year Ending March</a:t>
                </a:r>
              </a:p>
            </c:rich>
          </c:tx>
          <c:layout/>
          <c:overlay val="0"/>
        </c:title>
        <c:majorTickMark val="out"/>
        <c:minorTickMark val="none"/>
        <c:tickLblPos val="nextTo"/>
        <c:crossAx val="481746856"/>
        <c:crosses val="autoZero"/>
        <c:auto val="1"/>
        <c:lblAlgn val="ctr"/>
        <c:lblOffset val="100"/>
        <c:noMultiLvlLbl val="0"/>
      </c:catAx>
      <c:valAx>
        <c:axId val="481746856"/>
        <c:scaling>
          <c:orientation val="minMax"/>
        </c:scaling>
        <c:delete val="0"/>
        <c:axPos val="l"/>
        <c:majorGridlines>
          <c:spPr>
            <a:ln>
              <a:noFill/>
            </a:ln>
          </c:spPr>
        </c:majorGridlines>
        <c:title>
          <c:tx>
            <c:rich>
              <a:bodyPr rot="-5400000" vert="horz"/>
              <a:lstStyle/>
              <a:p>
                <a:pPr>
                  <a:defRPr/>
                </a:pPr>
                <a:r>
                  <a:rPr lang="en-US"/>
                  <a:t>Solar lights sold</a:t>
                </a:r>
              </a:p>
            </c:rich>
          </c:tx>
          <c:layout/>
          <c:overlay val="0"/>
        </c:title>
        <c:numFmt formatCode="#,##0" sourceLinked="1"/>
        <c:majorTickMark val="out"/>
        <c:minorTickMark val="none"/>
        <c:tickLblPos val="nextTo"/>
        <c:crossAx val="481742568"/>
        <c:crosses val="autoZero"/>
        <c:crossBetween val="between"/>
      </c:valAx>
    </c:plotArea>
    <c:legend>
      <c:legendPos val="r"/>
      <c:layout>
        <c:manualLayout>
          <c:xMode val="edge"/>
          <c:yMode val="edge"/>
          <c:x val="0.832670609048562"/>
          <c:y val="0.475695801182747"/>
          <c:w val="0.157774381396429"/>
          <c:h val="0.11330146231721"/>
        </c:manualLayout>
      </c:layout>
      <c:overlay val="0"/>
    </c:legend>
    <c:plotVisOnly val="1"/>
    <c:dispBlanksAs val="gap"/>
    <c:showDLblsOverMax val="0"/>
  </c:chart>
  <c:txPr>
    <a:bodyPr/>
    <a:lstStyle/>
    <a:p>
      <a:pPr>
        <a:defRPr>
          <a:effectLst>
            <a:glow rad="101600">
              <a:schemeClr val="accent1">
                <a:satMod val="175000"/>
                <a:alpha val="40000"/>
              </a:schemeClr>
            </a:glow>
          </a:effectLst>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FD295-A9D6-4EB0-B21C-AD48D17A3D18}" type="doc">
      <dgm:prSet loTypeId="urn:microsoft.com/office/officeart/2005/8/layout/hProcess9" loCatId="process" qsTypeId="urn:microsoft.com/office/officeart/2005/8/quickstyle/simple1" qsCatId="simple" csTypeId="urn:microsoft.com/office/officeart/2005/8/colors/accent6_2" csCatId="accent6" phldr="1"/>
      <dgm:spPr/>
    </dgm:pt>
    <dgm:pt modelId="{F6EF4476-1182-47D7-8C28-58671B307848}">
      <dgm:prSet phldrT="[Text]" custT="1"/>
      <dgm:spPr>
        <a:xfrm>
          <a:off x="101907" y="963309"/>
          <a:ext cx="1701832" cy="128441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600" dirty="0" smtClean="0">
              <a:solidFill>
                <a:sysClr val="windowText" lastClr="000000"/>
              </a:solidFill>
              <a:latin typeface="Arial" pitchFamily="34" charset="0"/>
              <a:ea typeface="+mn-ea"/>
              <a:cs typeface="Arial" pitchFamily="34" charset="0"/>
            </a:rPr>
            <a:t>INNOVATE</a:t>
          </a:r>
          <a:endParaRPr lang="en-GB" sz="1600" dirty="0">
            <a:solidFill>
              <a:sysClr val="windowText" lastClr="000000"/>
            </a:solidFill>
            <a:latin typeface="Arial" pitchFamily="34" charset="0"/>
            <a:ea typeface="+mn-ea"/>
            <a:cs typeface="Arial" pitchFamily="34" charset="0"/>
          </a:endParaRPr>
        </a:p>
        <a:p>
          <a:pPr algn="ctr"/>
          <a:r>
            <a:rPr lang="en-GB" sz="1600" dirty="0">
              <a:solidFill>
                <a:sysClr val="windowText" lastClr="000000"/>
              </a:solidFill>
              <a:latin typeface="Arial" pitchFamily="34" charset="0"/>
              <a:ea typeface="+mn-ea"/>
              <a:cs typeface="Arial" pitchFamily="34" charset="0"/>
            </a:rPr>
            <a:t>1. Sharing &amp; Learning: New ideas are piloted at small scale to see </a:t>
          </a:r>
          <a:r>
            <a:rPr lang="en-GB" sz="1600" dirty="0" smtClean="0">
              <a:solidFill>
                <a:sysClr val="windowText" lastClr="000000"/>
              </a:solidFill>
              <a:latin typeface="Arial" pitchFamily="34" charset="0"/>
              <a:ea typeface="+mn-ea"/>
              <a:cs typeface="Arial" pitchFamily="34" charset="0"/>
            </a:rPr>
            <a:t>if they </a:t>
          </a:r>
          <a:r>
            <a:rPr lang="en-GB" sz="1600" dirty="0">
              <a:solidFill>
                <a:sysClr val="windowText" lastClr="000000"/>
              </a:solidFill>
              <a:latin typeface="Arial" pitchFamily="34" charset="0"/>
              <a:ea typeface="+mn-ea"/>
              <a:cs typeface="Arial" pitchFamily="34" charset="0"/>
            </a:rPr>
            <a:t>work</a:t>
          </a:r>
        </a:p>
      </dgm:t>
    </dgm:pt>
    <dgm:pt modelId="{CC8CE20D-BB94-44D9-A1FA-5D6DEED01D13}" type="parTrans" cxnId="{99962C9F-7863-4787-A6C6-202F7EB75E71}">
      <dgm:prSet/>
      <dgm:spPr/>
      <dgm:t>
        <a:bodyPr/>
        <a:lstStyle/>
        <a:p>
          <a:pPr algn="ctr"/>
          <a:endParaRPr lang="en-GB" sz="1000">
            <a:latin typeface="Arial" pitchFamily="34" charset="0"/>
            <a:cs typeface="Arial" pitchFamily="34" charset="0"/>
          </a:endParaRPr>
        </a:p>
      </dgm:t>
    </dgm:pt>
    <dgm:pt modelId="{65A78C29-6CCF-41B7-BC90-59EA2D492731}" type="sibTrans" cxnId="{99962C9F-7863-4787-A6C6-202F7EB75E71}">
      <dgm:prSet/>
      <dgm:spPr/>
      <dgm:t>
        <a:bodyPr/>
        <a:lstStyle/>
        <a:p>
          <a:pPr algn="ctr"/>
          <a:endParaRPr lang="en-GB" sz="1000">
            <a:latin typeface="Arial" pitchFamily="34" charset="0"/>
            <a:cs typeface="Arial" pitchFamily="34" charset="0"/>
          </a:endParaRPr>
        </a:p>
      </dgm:t>
    </dgm:pt>
    <dgm:pt modelId="{4C63C6A0-8604-47CB-8A4C-767F39AA5C0A}">
      <dgm:prSet phldrT="[Text]" custT="1"/>
      <dgm:spPr>
        <a:xfrm>
          <a:off x="2021953" y="638077"/>
          <a:ext cx="1701832" cy="2020060"/>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600" dirty="0">
              <a:solidFill>
                <a:sysClr val="windowText" lastClr="000000"/>
              </a:solidFill>
              <a:latin typeface="Arial" pitchFamily="34" charset="0"/>
              <a:ea typeface="+mn-ea"/>
              <a:cs typeface="Arial" pitchFamily="34" charset="0"/>
            </a:rPr>
            <a:t>SHARE &amp; </a:t>
          </a:r>
          <a:r>
            <a:rPr lang="en-GB" sz="1600" dirty="0" smtClean="0">
              <a:solidFill>
                <a:sysClr val="windowText" lastClr="000000"/>
              </a:solidFill>
              <a:latin typeface="Arial" pitchFamily="34" charset="0"/>
              <a:ea typeface="+mn-ea"/>
              <a:cs typeface="Arial" pitchFamily="34" charset="0"/>
            </a:rPr>
            <a:t>SCALE</a:t>
          </a:r>
        </a:p>
        <a:p>
          <a:pPr algn="ctr"/>
          <a:endParaRPr lang="en-GB" sz="1600" dirty="0">
            <a:solidFill>
              <a:sysClr val="windowText" lastClr="000000"/>
            </a:solidFill>
            <a:latin typeface="Arial" pitchFamily="34" charset="0"/>
            <a:ea typeface="+mn-ea"/>
            <a:cs typeface="Arial" pitchFamily="34" charset="0"/>
          </a:endParaRPr>
        </a:p>
        <a:p>
          <a:pPr algn="ctr"/>
          <a:r>
            <a:rPr lang="en-GB" sz="1600" dirty="0">
              <a:solidFill>
                <a:sysClr val="windowText" lastClr="000000"/>
              </a:solidFill>
              <a:latin typeface="Arial" pitchFamily="34" charset="0"/>
              <a:ea typeface="+mn-ea"/>
              <a:cs typeface="Arial" pitchFamily="34" charset="0"/>
            </a:rPr>
            <a:t>2. </a:t>
          </a:r>
          <a:r>
            <a:rPr lang="en-GB" sz="1600" dirty="0" smtClean="0">
              <a:solidFill>
                <a:sysClr val="windowText" lastClr="000000"/>
              </a:solidFill>
              <a:latin typeface="Arial" pitchFamily="34" charset="0"/>
              <a:ea typeface="+mn-ea"/>
              <a:cs typeface="Arial" pitchFamily="34" charset="0"/>
            </a:rPr>
            <a:t>Continue to enhance and improve </a:t>
          </a:r>
          <a:r>
            <a:rPr lang="en-GB" sz="1600" dirty="0" smtClean="0">
              <a:solidFill>
                <a:sysClr val="windowText" lastClr="000000"/>
              </a:solidFill>
              <a:latin typeface="Arial" pitchFamily="34" charset="0"/>
              <a:ea typeface="+mn-ea"/>
              <a:cs typeface="Arial" pitchFamily="34" charset="0"/>
            </a:rPr>
            <a:t>the SunnyMoney model</a:t>
          </a:r>
          <a:endParaRPr lang="en-GB" sz="1600" dirty="0">
            <a:solidFill>
              <a:sysClr val="windowText" lastClr="000000"/>
            </a:solidFill>
            <a:latin typeface="Arial" pitchFamily="34" charset="0"/>
            <a:ea typeface="+mn-ea"/>
            <a:cs typeface="Arial" pitchFamily="34" charset="0"/>
          </a:endParaRPr>
        </a:p>
        <a:p>
          <a:pPr algn="ctr"/>
          <a:r>
            <a:rPr lang="en-GB" sz="1600" dirty="0" smtClean="0">
              <a:solidFill>
                <a:sysClr val="windowText" lastClr="000000"/>
              </a:solidFill>
              <a:latin typeface="Arial" pitchFamily="34" charset="0"/>
              <a:ea typeface="+mn-ea"/>
              <a:cs typeface="Arial" pitchFamily="34" charset="0"/>
            </a:rPr>
            <a:t>3. Help others enter the market, encourage them to replicate our approach</a:t>
          </a:r>
          <a:endParaRPr lang="en-GB" sz="1600" dirty="0">
            <a:solidFill>
              <a:sysClr val="windowText" lastClr="000000"/>
            </a:solidFill>
            <a:latin typeface="Arial" pitchFamily="34" charset="0"/>
            <a:ea typeface="+mn-ea"/>
            <a:cs typeface="Arial" pitchFamily="34" charset="0"/>
          </a:endParaRPr>
        </a:p>
      </dgm:t>
    </dgm:pt>
    <dgm:pt modelId="{D91CB0B6-4D84-42D6-81BA-40A5D0CF2879}" type="parTrans" cxnId="{3AD5BEB0-B2C5-452E-AE92-1253B00BA218}">
      <dgm:prSet/>
      <dgm:spPr/>
      <dgm:t>
        <a:bodyPr/>
        <a:lstStyle/>
        <a:p>
          <a:pPr algn="ctr"/>
          <a:endParaRPr lang="en-GB" sz="1000">
            <a:latin typeface="Arial" pitchFamily="34" charset="0"/>
            <a:cs typeface="Arial" pitchFamily="34" charset="0"/>
          </a:endParaRPr>
        </a:p>
      </dgm:t>
    </dgm:pt>
    <dgm:pt modelId="{5C50FCF9-5A66-4BFA-B347-2A466D027395}" type="sibTrans" cxnId="{3AD5BEB0-B2C5-452E-AE92-1253B00BA218}">
      <dgm:prSet/>
      <dgm:spPr/>
      <dgm:t>
        <a:bodyPr/>
        <a:lstStyle/>
        <a:p>
          <a:pPr algn="ctr"/>
          <a:endParaRPr lang="en-GB" sz="1000">
            <a:latin typeface="Arial" pitchFamily="34" charset="0"/>
            <a:cs typeface="Arial" pitchFamily="34" charset="0"/>
          </a:endParaRPr>
        </a:p>
      </dgm:t>
    </dgm:pt>
    <dgm:pt modelId="{8D5B4E66-A293-46F7-9EE1-2180D2421AC1}">
      <dgm:prSet phldrT="[Text]" custT="1"/>
      <dgm:spPr>
        <a:xfrm>
          <a:off x="4001637" y="765542"/>
          <a:ext cx="1701832" cy="1679948"/>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600" dirty="0" smtClean="0">
              <a:solidFill>
                <a:sysClr val="windowText" lastClr="000000"/>
              </a:solidFill>
              <a:latin typeface="Arial" pitchFamily="34" charset="0"/>
              <a:ea typeface="+mn-ea"/>
              <a:cs typeface="Arial" pitchFamily="34" charset="0"/>
            </a:rPr>
            <a:t>4. INFLUENCE </a:t>
          </a:r>
          <a:r>
            <a:rPr lang="en-GB" sz="1600" dirty="0" smtClean="0">
              <a:solidFill>
                <a:sysClr val="windowText" lastClr="000000"/>
              </a:solidFill>
              <a:latin typeface="Arial" pitchFamily="34" charset="0"/>
              <a:ea typeface="+mn-ea"/>
              <a:cs typeface="Arial" pitchFamily="34" charset="0"/>
            </a:rPr>
            <a:t>POLICY and SECTOR DEVELOPMENT  </a:t>
          </a:r>
          <a:r>
            <a:rPr lang="en-GB" sz="1600" dirty="0" smtClean="0">
              <a:solidFill>
                <a:sysClr val="windowText" lastClr="000000"/>
              </a:solidFill>
              <a:latin typeface="Arial" pitchFamily="34" charset="0"/>
              <a:ea typeface="+mn-ea"/>
              <a:cs typeface="Arial" pitchFamily="34" charset="0"/>
            </a:rPr>
            <a:t>to support market growth. </a:t>
          </a:r>
          <a:endParaRPr lang="en-GB" sz="1600" dirty="0" smtClean="0">
            <a:solidFill>
              <a:sysClr val="windowText" lastClr="000000"/>
            </a:solidFill>
            <a:latin typeface="Arial" pitchFamily="34" charset="0"/>
            <a:ea typeface="+mn-ea"/>
            <a:cs typeface="Arial" pitchFamily="34" charset="0"/>
          </a:endParaRPr>
        </a:p>
        <a:p>
          <a:pPr algn="ctr"/>
          <a:endParaRPr lang="en-GB" sz="900" dirty="0" smtClean="0">
            <a:solidFill>
              <a:sysClr val="windowText" lastClr="000000"/>
            </a:solidFill>
            <a:latin typeface="Arial" pitchFamily="34" charset="0"/>
            <a:ea typeface="+mn-ea"/>
            <a:cs typeface="Arial" pitchFamily="34" charset="0"/>
          </a:endParaRPr>
        </a:p>
        <a:p>
          <a:pPr algn="ctr"/>
          <a:r>
            <a:rPr lang="en-GB" sz="1600" dirty="0" smtClean="0">
              <a:solidFill>
                <a:sysClr val="windowText" lastClr="000000"/>
              </a:solidFill>
              <a:latin typeface="Arial" pitchFamily="34" charset="0"/>
              <a:ea typeface="+mn-ea"/>
              <a:cs typeface="Arial" pitchFamily="34" charset="0"/>
            </a:rPr>
            <a:t>5. Build </a:t>
          </a:r>
          <a:r>
            <a:rPr lang="en-GB" sz="1600" dirty="0" smtClean="0">
              <a:solidFill>
                <a:sysClr val="windowText" lastClr="000000"/>
              </a:solidFill>
              <a:latin typeface="Arial" pitchFamily="34" charset="0"/>
              <a:ea typeface="+mn-ea"/>
              <a:cs typeface="Arial" pitchFamily="34" charset="0"/>
            </a:rPr>
            <a:t>an alliance for the Right to Clean Light. (the new water)</a:t>
          </a:r>
        </a:p>
      </dgm:t>
    </dgm:pt>
    <dgm:pt modelId="{2BF08CC0-66F3-4882-84BC-A621179298BD}" type="parTrans" cxnId="{54C71D53-8B7F-4404-91B3-EF689DD822C7}">
      <dgm:prSet/>
      <dgm:spPr/>
      <dgm:t>
        <a:bodyPr/>
        <a:lstStyle/>
        <a:p>
          <a:pPr algn="ctr"/>
          <a:endParaRPr lang="en-GB" sz="1000">
            <a:latin typeface="Arial" pitchFamily="34" charset="0"/>
            <a:cs typeface="Arial" pitchFamily="34" charset="0"/>
          </a:endParaRPr>
        </a:p>
      </dgm:t>
    </dgm:pt>
    <dgm:pt modelId="{C44725D2-CCA1-4B31-8DA8-B74C112D0E46}" type="sibTrans" cxnId="{54C71D53-8B7F-4404-91B3-EF689DD822C7}">
      <dgm:prSet/>
      <dgm:spPr/>
      <dgm:t>
        <a:bodyPr/>
        <a:lstStyle/>
        <a:p>
          <a:pPr algn="ctr"/>
          <a:endParaRPr lang="en-GB" sz="1000">
            <a:latin typeface="Arial" pitchFamily="34" charset="0"/>
            <a:cs typeface="Arial" pitchFamily="34" charset="0"/>
          </a:endParaRPr>
        </a:p>
      </dgm:t>
    </dgm:pt>
    <dgm:pt modelId="{C9ED97B6-DE53-47B9-AB7F-D405E12A87CF}" type="pres">
      <dgm:prSet presAssocID="{4ECFD295-A9D6-4EB0-B21C-AD48D17A3D18}" presName="CompostProcess" presStyleCnt="0">
        <dgm:presLayoutVars>
          <dgm:dir/>
          <dgm:resizeHandles val="exact"/>
        </dgm:presLayoutVars>
      </dgm:prSet>
      <dgm:spPr/>
    </dgm:pt>
    <dgm:pt modelId="{30C62915-D704-4B17-9161-CBA222793CA9}" type="pres">
      <dgm:prSet presAssocID="{4ECFD295-A9D6-4EB0-B21C-AD48D17A3D18}" presName="arrow" presStyleLbl="bgShp" presStyleIdx="0" presStyleCnt="1"/>
      <dgm:spPr>
        <a:xfrm>
          <a:off x="435403" y="0"/>
          <a:ext cx="4934570" cy="3211033"/>
        </a:xfrm>
        <a:prstGeom prst="rightArrow">
          <a:avLst/>
        </a:prstGeom>
        <a:solidFill>
          <a:srgbClr val="F79646">
            <a:tint val="40000"/>
            <a:hueOff val="0"/>
            <a:satOff val="0"/>
            <a:lumOff val="0"/>
            <a:alphaOff val="0"/>
          </a:srgbClr>
        </a:solidFill>
        <a:ln>
          <a:noFill/>
        </a:ln>
        <a:effectLst/>
      </dgm:spPr>
    </dgm:pt>
    <dgm:pt modelId="{39479B5C-E648-4326-B839-1FA8BDF1FBB3}" type="pres">
      <dgm:prSet presAssocID="{4ECFD295-A9D6-4EB0-B21C-AD48D17A3D18}" presName="linearProcess" presStyleCnt="0"/>
      <dgm:spPr/>
    </dgm:pt>
    <dgm:pt modelId="{C71B3141-31A5-4F75-BA64-186F0CCDBC89}" type="pres">
      <dgm:prSet presAssocID="{F6EF4476-1182-47D7-8C28-58671B307848}" presName="textNode" presStyleLbl="node1" presStyleIdx="0" presStyleCnt="3">
        <dgm:presLayoutVars>
          <dgm:bulletEnabled val="1"/>
        </dgm:presLayoutVars>
      </dgm:prSet>
      <dgm:spPr>
        <a:prstGeom prst="roundRect">
          <a:avLst/>
        </a:prstGeom>
      </dgm:spPr>
      <dgm:t>
        <a:bodyPr/>
        <a:lstStyle/>
        <a:p>
          <a:endParaRPr lang="en-GB"/>
        </a:p>
      </dgm:t>
    </dgm:pt>
    <dgm:pt modelId="{0AF7726B-DD31-4A73-B7FE-B4284708BC2F}" type="pres">
      <dgm:prSet presAssocID="{65A78C29-6CCF-41B7-BC90-59EA2D492731}" presName="sibTrans" presStyleCnt="0"/>
      <dgm:spPr/>
    </dgm:pt>
    <dgm:pt modelId="{A04DCFF0-09F1-40A2-805A-8FE44E6AE041}" type="pres">
      <dgm:prSet presAssocID="{4C63C6A0-8604-47CB-8A4C-767F39AA5C0A}" presName="textNode" presStyleLbl="node1" presStyleIdx="1" presStyleCnt="3" custScaleY="217345" custLinFactNeighborX="-12022" custLinFactNeighborY="3316">
        <dgm:presLayoutVars>
          <dgm:bulletEnabled val="1"/>
        </dgm:presLayoutVars>
      </dgm:prSet>
      <dgm:spPr>
        <a:prstGeom prst="roundRect">
          <a:avLst/>
        </a:prstGeom>
      </dgm:spPr>
      <dgm:t>
        <a:bodyPr/>
        <a:lstStyle/>
        <a:p>
          <a:endParaRPr lang="en-GB"/>
        </a:p>
      </dgm:t>
    </dgm:pt>
    <dgm:pt modelId="{9F22D97D-AF2C-4DC6-9BFD-41E84A0FBFFF}" type="pres">
      <dgm:prSet presAssocID="{5C50FCF9-5A66-4BFA-B347-2A466D027395}" presName="sibTrans" presStyleCnt="0"/>
      <dgm:spPr/>
    </dgm:pt>
    <dgm:pt modelId="{617D48C6-F09E-4E7A-B2AC-C5A73A2CA12E}" type="pres">
      <dgm:prSet presAssocID="{8D5B4E66-A293-46F7-9EE1-2180D2421AC1}" presName="textNode" presStyleLbl="node1" presStyleIdx="2" presStyleCnt="3" custScaleY="130795">
        <dgm:presLayoutVars>
          <dgm:bulletEnabled val="1"/>
        </dgm:presLayoutVars>
      </dgm:prSet>
      <dgm:spPr>
        <a:prstGeom prst="roundRect">
          <a:avLst/>
        </a:prstGeom>
      </dgm:spPr>
      <dgm:t>
        <a:bodyPr/>
        <a:lstStyle/>
        <a:p>
          <a:endParaRPr lang="en-GB"/>
        </a:p>
      </dgm:t>
    </dgm:pt>
  </dgm:ptLst>
  <dgm:cxnLst>
    <dgm:cxn modelId="{54C71D53-8B7F-4404-91B3-EF689DD822C7}" srcId="{4ECFD295-A9D6-4EB0-B21C-AD48D17A3D18}" destId="{8D5B4E66-A293-46F7-9EE1-2180D2421AC1}" srcOrd="2" destOrd="0" parTransId="{2BF08CC0-66F3-4882-84BC-A621179298BD}" sibTransId="{C44725D2-CCA1-4B31-8DA8-B74C112D0E46}"/>
    <dgm:cxn modelId="{F56974E6-2E32-2A4B-B013-F41F9C795972}" type="presOf" srcId="{F6EF4476-1182-47D7-8C28-58671B307848}" destId="{C71B3141-31A5-4F75-BA64-186F0CCDBC89}" srcOrd="0" destOrd="0" presId="urn:microsoft.com/office/officeart/2005/8/layout/hProcess9"/>
    <dgm:cxn modelId="{0B270B06-9CF6-924D-8FD8-BF43CC469341}" type="presOf" srcId="{4ECFD295-A9D6-4EB0-B21C-AD48D17A3D18}" destId="{C9ED97B6-DE53-47B9-AB7F-D405E12A87CF}" srcOrd="0" destOrd="0" presId="urn:microsoft.com/office/officeart/2005/8/layout/hProcess9"/>
    <dgm:cxn modelId="{935C3B78-FD7C-7644-99DB-D0555631558B}" type="presOf" srcId="{4C63C6A0-8604-47CB-8A4C-767F39AA5C0A}" destId="{A04DCFF0-09F1-40A2-805A-8FE44E6AE041}" srcOrd="0" destOrd="0" presId="urn:microsoft.com/office/officeart/2005/8/layout/hProcess9"/>
    <dgm:cxn modelId="{99962C9F-7863-4787-A6C6-202F7EB75E71}" srcId="{4ECFD295-A9D6-4EB0-B21C-AD48D17A3D18}" destId="{F6EF4476-1182-47D7-8C28-58671B307848}" srcOrd="0" destOrd="0" parTransId="{CC8CE20D-BB94-44D9-A1FA-5D6DEED01D13}" sibTransId="{65A78C29-6CCF-41B7-BC90-59EA2D492731}"/>
    <dgm:cxn modelId="{3AD5BEB0-B2C5-452E-AE92-1253B00BA218}" srcId="{4ECFD295-A9D6-4EB0-B21C-AD48D17A3D18}" destId="{4C63C6A0-8604-47CB-8A4C-767F39AA5C0A}" srcOrd="1" destOrd="0" parTransId="{D91CB0B6-4D84-42D6-81BA-40A5D0CF2879}" sibTransId="{5C50FCF9-5A66-4BFA-B347-2A466D027395}"/>
    <dgm:cxn modelId="{48078353-05F2-FE43-BF17-F4C5BDA70940}" type="presOf" srcId="{8D5B4E66-A293-46F7-9EE1-2180D2421AC1}" destId="{617D48C6-F09E-4E7A-B2AC-C5A73A2CA12E}" srcOrd="0" destOrd="0" presId="urn:microsoft.com/office/officeart/2005/8/layout/hProcess9"/>
    <dgm:cxn modelId="{346F5048-4373-CE49-B0E4-9B62945A738C}" type="presParOf" srcId="{C9ED97B6-DE53-47B9-AB7F-D405E12A87CF}" destId="{30C62915-D704-4B17-9161-CBA222793CA9}" srcOrd="0" destOrd="0" presId="urn:microsoft.com/office/officeart/2005/8/layout/hProcess9"/>
    <dgm:cxn modelId="{54F94B80-F32E-7D49-BEE3-C002F5C9638E}" type="presParOf" srcId="{C9ED97B6-DE53-47B9-AB7F-D405E12A87CF}" destId="{39479B5C-E648-4326-B839-1FA8BDF1FBB3}" srcOrd="1" destOrd="0" presId="urn:microsoft.com/office/officeart/2005/8/layout/hProcess9"/>
    <dgm:cxn modelId="{052E09DF-6C33-7F4D-876F-D1AAB6C14292}" type="presParOf" srcId="{39479B5C-E648-4326-B839-1FA8BDF1FBB3}" destId="{C71B3141-31A5-4F75-BA64-186F0CCDBC89}" srcOrd="0" destOrd="0" presId="urn:microsoft.com/office/officeart/2005/8/layout/hProcess9"/>
    <dgm:cxn modelId="{24295DC8-0A5E-F645-BB2B-C458FE543031}" type="presParOf" srcId="{39479B5C-E648-4326-B839-1FA8BDF1FBB3}" destId="{0AF7726B-DD31-4A73-B7FE-B4284708BC2F}" srcOrd="1" destOrd="0" presId="urn:microsoft.com/office/officeart/2005/8/layout/hProcess9"/>
    <dgm:cxn modelId="{373F154A-713C-AD4C-AECC-FD25CDABB1E8}" type="presParOf" srcId="{39479B5C-E648-4326-B839-1FA8BDF1FBB3}" destId="{A04DCFF0-09F1-40A2-805A-8FE44E6AE041}" srcOrd="2" destOrd="0" presId="urn:microsoft.com/office/officeart/2005/8/layout/hProcess9"/>
    <dgm:cxn modelId="{3399A572-4815-7345-AF54-ABC3E438B673}" type="presParOf" srcId="{39479B5C-E648-4326-B839-1FA8BDF1FBB3}" destId="{9F22D97D-AF2C-4DC6-9BFD-41E84A0FBFFF}" srcOrd="3" destOrd="0" presId="urn:microsoft.com/office/officeart/2005/8/layout/hProcess9"/>
    <dgm:cxn modelId="{1C8586F7-C654-D149-B230-353895E12C34}" type="presParOf" srcId="{39479B5C-E648-4326-B839-1FA8BDF1FBB3}" destId="{617D48C6-F09E-4E7A-B2AC-C5A73A2CA12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6988C-D655-954E-96E4-A84AB72DF278}" type="doc">
      <dgm:prSet loTypeId="urn:microsoft.com/office/officeart/2005/8/layout/lProcess2" loCatId="" qsTypeId="urn:microsoft.com/office/officeart/2005/8/quickstyle/simple2" qsCatId="simple" csTypeId="urn:microsoft.com/office/officeart/2005/8/colors/accent6_2" csCatId="accent6" phldr="1"/>
      <dgm:spPr/>
      <dgm:t>
        <a:bodyPr/>
        <a:lstStyle/>
        <a:p>
          <a:endParaRPr lang="en-US"/>
        </a:p>
      </dgm:t>
    </dgm:pt>
    <dgm:pt modelId="{F907EA7C-E8C5-DF4E-ACBB-195FDC5FAB71}">
      <dgm:prSet phldrT="[Text]"/>
      <dgm:spPr/>
      <dgm:t>
        <a:bodyPr/>
        <a:lstStyle/>
        <a:p>
          <a:r>
            <a:rPr lang="en-US" b="1" dirty="0" smtClean="0"/>
            <a:t>Conducting research</a:t>
          </a:r>
          <a:endParaRPr lang="en-US" dirty="0"/>
        </a:p>
      </dgm:t>
    </dgm:pt>
    <dgm:pt modelId="{70E07CDD-A780-774B-9121-3EBFC6DF99D7}" type="parTrans" cxnId="{AC6861F1-7466-A249-9B89-8E5CDD3FAC28}">
      <dgm:prSet/>
      <dgm:spPr/>
      <dgm:t>
        <a:bodyPr/>
        <a:lstStyle/>
        <a:p>
          <a:endParaRPr lang="en-US"/>
        </a:p>
      </dgm:t>
    </dgm:pt>
    <dgm:pt modelId="{FDC1014C-9B89-554D-880F-180274DF7009}" type="sibTrans" cxnId="{AC6861F1-7466-A249-9B89-8E5CDD3FAC28}">
      <dgm:prSet/>
      <dgm:spPr/>
      <dgm:t>
        <a:bodyPr/>
        <a:lstStyle/>
        <a:p>
          <a:endParaRPr lang="en-US"/>
        </a:p>
      </dgm:t>
    </dgm:pt>
    <dgm:pt modelId="{ECC3FE67-916F-8B41-B632-C7C9B2D28770}">
      <dgm:prSet/>
      <dgm:spPr/>
      <dgm:t>
        <a:bodyPr/>
        <a:lstStyle/>
        <a:p>
          <a:r>
            <a:rPr lang="en-US" b="1" dirty="0" smtClean="0"/>
            <a:t>Health</a:t>
          </a:r>
          <a:endParaRPr lang="en-GB" dirty="0"/>
        </a:p>
      </dgm:t>
    </dgm:pt>
    <dgm:pt modelId="{EE2292AE-F7FB-4F4D-8FEA-25D46FF2B79F}" type="parTrans" cxnId="{AABCFF9D-D64E-EA48-A747-0207978EE5C9}">
      <dgm:prSet/>
      <dgm:spPr/>
      <dgm:t>
        <a:bodyPr/>
        <a:lstStyle/>
        <a:p>
          <a:endParaRPr lang="en-US"/>
        </a:p>
      </dgm:t>
    </dgm:pt>
    <dgm:pt modelId="{E7D8A769-77E0-B94E-BEAD-8EB07E725022}" type="sibTrans" cxnId="{AABCFF9D-D64E-EA48-A747-0207978EE5C9}">
      <dgm:prSet/>
      <dgm:spPr/>
      <dgm:t>
        <a:bodyPr/>
        <a:lstStyle/>
        <a:p>
          <a:endParaRPr lang="en-US"/>
        </a:p>
      </dgm:t>
    </dgm:pt>
    <dgm:pt modelId="{211855AA-76EE-9048-931C-DCFB0E220466}">
      <dgm:prSet/>
      <dgm:spPr/>
      <dgm:t>
        <a:bodyPr/>
        <a:lstStyle/>
        <a:p>
          <a:r>
            <a:rPr lang="en-US" b="1" dirty="0" smtClean="0"/>
            <a:t>Market futures</a:t>
          </a:r>
          <a:endParaRPr lang="en-GB" dirty="0"/>
        </a:p>
      </dgm:t>
    </dgm:pt>
    <dgm:pt modelId="{BB67A9BD-93FE-F845-9AE4-B383C1D4F969}" type="parTrans" cxnId="{878B8B99-17ED-1443-B623-E9870A4445BE}">
      <dgm:prSet/>
      <dgm:spPr/>
      <dgm:t>
        <a:bodyPr/>
        <a:lstStyle/>
        <a:p>
          <a:endParaRPr lang="en-US"/>
        </a:p>
      </dgm:t>
    </dgm:pt>
    <dgm:pt modelId="{0091CC1F-600C-B341-A275-7F20F96AF997}" type="sibTrans" cxnId="{878B8B99-17ED-1443-B623-E9870A4445BE}">
      <dgm:prSet/>
      <dgm:spPr/>
      <dgm:t>
        <a:bodyPr/>
        <a:lstStyle/>
        <a:p>
          <a:endParaRPr lang="en-US"/>
        </a:p>
      </dgm:t>
    </dgm:pt>
    <dgm:pt modelId="{2E12E041-1A1A-9346-B93D-4F6E47736605}">
      <dgm:prSet/>
      <dgm:spPr/>
      <dgm:t>
        <a:bodyPr/>
        <a:lstStyle/>
        <a:p>
          <a:r>
            <a:rPr lang="en-US" b="1" dirty="0" err="1" smtClean="0"/>
            <a:t>Piico</a:t>
          </a:r>
          <a:r>
            <a:rPr lang="en-US" b="1" dirty="0" smtClean="0"/>
            <a:t> products (laptops, TVs)</a:t>
          </a:r>
          <a:endParaRPr lang="en-GB" dirty="0"/>
        </a:p>
      </dgm:t>
    </dgm:pt>
    <dgm:pt modelId="{FB63FB57-47DA-554B-82BE-718A6626B299}" type="parTrans" cxnId="{F8537BBE-28EA-FB46-8AC9-B327DBED6DC6}">
      <dgm:prSet/>
      <dgm:spPr/>
      <dgm:t>
        <a:bodyPr/>
        <a:lstStyle/>
        <a:p>
          <a:endParaRPr lang="en-US"/>
        </a:p>
      </dgm:t>
    </dgm:pt>
    <dgm:pt modelId="{CA85352D-F06F-3D4B-B3EA-774394CB9B39}" type="sibTrans" cxnId="{F8537BBE-28EA-FB46-8AC9-B327DBED6DC6}">
      <dgm:prSet/>
      <dgm:spPr/>
      <dgm:t>
        <a:bodyPr/>
        <a:lstStyle/>
        <a:p>
          <a:endParaRPr lang="en-US"/>
        </a:p>
      </dgm:t>
    </dgm:pt>
    <dgm:pt modelId="{C0863246-ABCA-414C-9CD9-63832D2EA856}">
      <dgm:prSet/>
      <dgm:spPr/>
      <dgm:t>
        <a:bodyPr/>
        <a:lstStyle/>
        <a:p>
          <a:r>
            <a:rPr lang="en-US" b="1" dirty="0" smtClean="0"/>
            <a:t>Funding areas</a:t>
          </a:r>
          <a:endParaRPr lang="en-GB" dirty="0"/>
        </a:p>
      </dgm:t>
    </dgm:pt>
    <dgm:pt modelId="{74F98430-C3C2-2F41-85A9-B25C75E66D16}" type="parTrans" cxnId="{CF34D15E-A073-2B44-A93C-77F7085C739E}">
      <dgm:prSet/>
      <dgm:spPr/>
      <dgm:t>
        <a:bodyPr/>
        <a:lstStyle/>
        <a:p>
          <a:endParaRPr lang="en-US"/>
        </a:p>
      </dgm:t>
    </dgm:pt>
    <dgm:pt modelId="{0A6AA21A-322C-DA42-915E-EC5289166F7D}" type="sibTrans" cxnId="{CF34D15E-A073-2B44-A93C-77F7085C739E}">
      <dgm:prSet/>
      <dgm:spPr/>
      <dgm:t>
        <a:bodyPr/>
        <a:lstStyle/>
        <a:p>
          <a:endParaRPr lang="en-US"/>
        </a:p>
      </dgm:t>
    </dgm:pt>
    <dgm:pt modelId="{651FFACA-762F-8040-B523-FAA51D864B83}">
      <dgm:prSet/>
      <dgm:spPr/>
      <dgm:t>
        <a:bodyPr/>
        <a:lstStyle/>
        <a:p>
          <a:r>
            <a:rPr lang="en-US" b="1" dirty="0" smtClean="0"/>
            <a:t>Market-building / SunnyMoney</a:t>
          </a:r>
          <a:endParaRPr lang="en-GB" dirty="0"/>
        </a:p>
      </dgm:t>
    </dgm:pt>
    <dgm:pt modelId="{1AC72B17-1212-7D47-A789-D643A25E7219}" type="parTrans" cxnId="{1796EC2E-634D-2C48-AF46-BCAB592845B5}">
      <dgm:prSet/>
      <dgm:spPr/>
      <dgm:t>
        <a:bodyPr/>
        <a:lstStyle/>
        <a:p>
          <a:endParaRPr lang="en-US"/>
        </a:p>
      </dgm:t>
    </dgm:pt>
    <dgm:pt modelId="{D8234B74-6AEF-BA44-A3B2-E3A4FE73AEC5}" type="sibTrans" cxnId="{1796EC2E-634D-2C48-AF46-BCAB592845B5}">
      <dgm:prSet/>
      <dgm:spPr/>
      <dgm:t>
        <a:bodyPr/>
        <a:lstStyle/>
        <a:p>
          <a:endParaRPr lang="en-US"/>
        </a:p>
      </dgm:t>
    </dgm:pt>
    <dgm:pt modelId="{D8FCB800-D569-9947-AD69-1D890D646BCD}">
      <dgm:prSet/>
      <dgm:spPr/>
      <dgm:t>
        <a:bodyPr/>
        <a:lstStyle/>
        <a:p>
          <a:r>
            <a:rPr lang="en-US" b="1" dirty="0" smtClean="0"/>
            <a:t>Sector support / lobbying</a:t>
          </a:r>
          <a:endParaRPr lang="en-GB" dirty="0"/>
        </a:p>
      </dgm:t>
    </dgm:pt>
    <dgm:pt modelId="{716C1AA4-D14A-AF45-AD0B-12F68825520E}" type="parTrans" cxnId="{543E073A-ACFE-DE4A-899F-7E4404143CD3}">
      <dgm:prSet/>
      <dgm:spPr/>
      <dgm:t>
        <a:bodyPr/>
        <a:lstStyle/>
        <a:p>
          <a:endParaRPr lang="en-US"/>
        </a:p>
      </dgm:t>
    </dgm:pt>
    <dgm:pt modelId="{491DA030-B256-664C-AFE0-00A176156ABB}" type="sibTrans" cxnId="{543E073A-ACFE-DE4A-899F-7E4404143CD3}">
      <dgm:prSet/>
      <dgm:spPr/>
      <dgm:t>
        <a:bodyPr/>
        <a:lstStyle/>
        <a:p>
          <a:endParaRPr lang="en-US"/>
        </a:p>
      </dgm:t>
    </dgm:pt>
    <dgm:pt modelId="{161D42CB-EA4D-8442-98B8-ABF11EE6A0E7}">
      <dgm:prSet/>
      <dgm:spPr/>
      <dgm:t>
        <a:bodyPr/>
        <a:lstStyle/>
        <a:p>
          <a:r>
            <a:rPr lang="en-US" b="1" dirty="0" smtClean="0"/>
            <a:t>Public health messaging</a:t>
          </a:r>
          <a:endParaRPr lang="en-GB" dirty="0"/>
        </a:p>
      </dgm:t>
    </dgm:pt>
    <dgm:pt modelId="{F21205E1-69C9-2B4E-9165-0168C97653CA}" type="parTrans" cxnId="{DCBA5606-A40E-5345-9E61-A3736BCDF856}">
      <dgm:prSet/>
      <dgm:spPr/>
      <dgm:t>
        <a:bodyPr/>
        <a:lstStyle/>
        <a:p>
          <a:endParaRPr lang="en-US"/>
        </a:p>
      </dgm:t>
    </dgm:pt>
    <dgm:pt modelId="{70263946-4E08-A142-8AD9-EF3014925313}" type="sibTrans" cxnId="{DCBA5606-A40E-5345-9E61-A3736BCDF856}">
      <dgm:prSet/>
      <dgm:spPr/>
      <dgm:t>
        <a:bodyPr/>
        <a:lstStyle/>
        <a:p>
          <a:endParaRPr lang="en-US"/>
        </a:p>
      </dgm:t>
    </dgm:pt>
    <dgm:pt modelId="{DBB201DC-35FF-C347-BDB8-E755B2E55A6E}">
      <dgm:prSet/>
      <dgm:spPr/>
      <dgm:t>
        <a:bodyPr/>
        <a:lstStyle/>
        <a:p>
          <a:r>
            <a:rPr lang="en-US" b="1" dirty="0" smtClean="0"/>
            <a:t>Research &amp; Innovation (SunnyMoney Brains)</a:t>
          </a:r>
          <a:endParaRPr lang="en-GB" dirty="0"/>
        </a:p>
      </dgm:t>
    </dgm:pt>
    <dgm:pt modelId="{415E7E27-8C4D-3F46-A96B-8811D92FFE41}" type="parTrans" cxnId="{0D8DAA65-233E-834A-A777-3E137C20D16E}">
      <dgm:prSet/>
      <dgm:spPr/>
      <dgm:t>
        <a:bodyPr/>
        <a:lstStyle/>
        <a:p>
          <a:endParaRPr lang="en-US"/>
        </a:p>
      </dgm:t>
    </dgm:pt>
    <dgm:pt modelId="{E99D98BE-3053-414E-A52D-6097CD8CE296}" type="sibTrans" cxnId="{0D8DAA65-233E-834A-A777-3E137C20D16E}">
      <dgm:prSet/>
      <dgm:spPr/>
      <dgm:t>
        <a:bodyPr/>
        <a:lstStyle/>
        <a:p>
          <a:endParaRPr lang="en-US"/>
        </a:p>
      </dgm:t>
    </dgm:pt>
    <dgm:pt modelId="{0FD721B4-F8DB-694B-9060-B3E0D879467C}">
      <dgm:prSet/>
      <dgm:spPr/>
      <dgm:t>
        <a:bodyPr/>
        <a:lstStyle/>
        <a:p>
          <a:r>
            <a:rPr lang="en-US" b="1" dirty="0" smtClean="0"/>
            <a:t>Influencing stakeholders</a:t>
          </a:r>
          <a:endParaRPr lang="en-GB" dirty="0"/>
        </a:p>
      </dgm:t>
    </dgm:pt>
    <dgm:pt modelId="{33F8F403-80A1-0044-809D-455412D52800}" type="parTrans" cxnId="{4965CBA6-6A37-9A4C-B54A-B6217204AD99}">
      <dgm:prSet/>
      <dgm:spPr/>
      <dgm:t>
        <a:bodyPr/>
        <a:lstStyle/>
        <a:p>
          <a:endParaRPr lang="en-US"/>
        </a:p>
      </dgm:t>
    </dgm:pt>
    <dgm:pt modelId="{18A3A0B7-2836-5B43-A4FD-793FBDF829D2}" type="sibTrans" cxnId="{4965CBA6-6A37-9A4C-B54A-B6217204AD99}">
      <dgm:prSet/>
      <dgm:spPr/>
      <dgm:t>
        <a:bodyPr/>
        <a:lstStyle/>
        <a:p>
          <a:endParaRPr lang="en-US"/>
        </a:p>
      </dgm:t>
    </dgm:pt>
    <dgm:pt modelId="{5C16308F-14E7-D544-B0DD-18CCFCE4E72A}">
      <dgm:prSet/>
      <dgm:spPr/>
      <dgm:t>
        <a:bodyPr/>
        <a:lstStyle/>
        <a:p>
          <a:r>
            <a:rPr lang="en-US" b="1" dirty="0" smtClean="0"/>
            <a:t>Energy Policy (</a:t>
          </a:r>
          <a:r>
            <a:rPr lang="en-US" b="1" dirty="0" err="1" smtClean="0"/>
            <a:t>eg</a:t>
          </a:r>
          <a:r>
            <a:rPr lang="en-US" b="1" dirty="0" smtClean="0"/>
            <a:t> fuel subsidies)</a:t>
          </a:r>
          <a:endParaRPr lang="en-GB" dirty="0"/>
        </a:p>
      </dgm:t>
    </dgm:pt>
    <dgm:pt modelId="{4A442884-FE49-4A4E-9787-AF3E652C7C36}" type="parTrans" cxnId="{5BD74201-3F37-684F-9476-F854F5271D34}">
      <dgm:prSet/>
      <dgm:spPr/>
      <dgm:t>
        <a:bodyPr/>
        <a:lstStyle/>
        <a:p>
          <a:endParaRPr lang="en-US"/>
        </a:p>
      </dgm:t>
    </dgm:pt>
    <dgm:pt modelId="{9E83700E-C6B4-4948-A95E-66DB2F826E8B}" type="sibTrans" cxnId="{5BD74201-3F37-684F-9476-F854F5271D34}">
      <dgm:prSet/>
      <dgm:spPr/>
      <dgm:t>
        <a:bodyPr/>
        <a:lstStyle/>
        <a:p>
          <a:endParaRPr lang="en-US"/>
        </a:p>
      </dgm:t>
    </dgm:pt>
    <dgm:pt modelId="{5412D3C0-11B5-F14C-8FD5-7252A754FD12}">
      <dgm:prSet/>
      <dgm:spPr/>
      <dgm:t>
        <a:bodyPr/>
        <a:lstStyle/>
        <a:p>
          <a:r>
            <a:rPr lang="en-US" b="1" dirty="0" smtClean="0"/>
            <a:t>Ease of trade / business / entrepreneurship</a:t>
          </a:r>
          <a:endParaRPr lang="en-GB" dirty="0"/>
        </a:p>
      </dgm:t>
    </dgm:pt>
    <dgm:pt modelId="{87AEE5E7-0874-FE44-975D-FC00217DEF9C}" type="parTrans" cxnId="{9BE5E8A8-BB19-9246-A8B1-26B3273ED495}">
      <dgm:prSet/>
      <dgm:spPr/>
      <dgm:t>
        <a:bodyPr/>
        <a:lstStyle/>
        <a:p>
          <a:endParaRPr lang="en-US"/>
        </a:p>
      </dgm:t>
    </dgm:pt>
    <dgm:pt modelId="{09E44A41-5D14-1B4B-B874-EB840E669742}" type="sibTrans" cxnId="{9BE5E8A8-BB19-9246-A8B1-26B3273ED495}">
      <dgm:prSet/>
      <dgm:spPr/>
      <dgm:t>
        <a:bodyPr/>
        <a:lstStyle/>
        <a:p>
          <a:endParaRPr lang="en-US"/>
        </a:p>
      </dgm:t>
    </dgm:pt>
    <dgm:pt modelId="{D83FA956-51BA-4142-897E-6C1C2FBEFBF8}">
      <dgm:prSet/>
      <dgm:spPr/>
      <dgm:t>
        <a:bodyPr/>
        <a:lstStyle/>
        <a:p>
          <a:r>
            <a:rPr lang="en-US" b="1" dirty="0" smtClean="0"/>
            <a:t>SolarAid support </a:t>
          </a:r>
          <a:endParaRPr lang="en-GB" dirty="0"/>
        </a:p>
      </dgm:t>
    </dgm:pt>
    <dgm:pt modelId="{015DA323-9FD2-5C42-93BB-F705DA6FF673}" type="parTrans" cxnId="{485EEB11-3DCA-B64B-AB10-DE093C1C13AE}">
      <dgm:prSet/>
      <dgm:spPr/>
      <dgm:t>
        <a:bodyPr/>
        <a:lstStyle/>
        <a:p>
          <a:endParaRPr lang="en-US"/>
        </a:p>
      </dgm:t>
    </dgm:pt>
    <dgm:pt modelId="{20D9078D-989A-E242-BB64-64EF66129980}" type="sibTrans" cxnId="{485EEB11-3DCA-B64B-AB10-DE093C1C13AE}">
      <dgm:prSet/>
      <dgm:spPr/>
      <dgm:t>
        <a:bodyPr/>
        <a:lstStyle/>
        <a:p>
          <a:endParaRPr lang="en-US"/>
        </a:p>
      </dgm:t>
    </dgm:pt>
    <dgm:pt modelId="{13331646-22EE-E843-84C3-20531DCBF2D0}">
      <dgm:prSet/>
      <dgm:spPr/>
      <dgm:t>
        <a:bodyPr/>
        <a:lstStyle/>
        <a:p>
          <a:r>
            <a:rPr lang="en-US" b="1" dirty="0" smtClean="0"/>
            <a:t>Pro bono / expertise sharing (articles, technical, research) </a:t>
          </a:r>
          <a:endParaRPr lang="en-GB" dirty="0"/>
        </a:p>
      </dgm:t>
    </dgm:pt>
    <dgm:pt modelId="{A41C258F-8FFA-1741-B025-4EEE2603E56C}" type="parTrans" cxnId="{2864E2E3-01C8-0C47-A9CC-B156C349CB1E}">
      <dgm:prSet/>
      <dgm:spPr/>
      <dgm:t>
        <a:bodyPr/>
        <a:lstStyle/>
        <a:p>
          <a:endParaRPr lang="en-US"/>
        </a:p>
      </dgm:t>
    </dgm:pt>
    <dgm:pt modelId="{1B4C48AC-6D5B-E845-9AEF-27C249CABEF5}" type="sibTrans" cxnId="{2864E2E3-01C8-0C47-A9CC-B156C349CB1E}">
      <dgm:prSet/>
      <dgm:spPr/>
      <dgm:t>
        <a:bodyPr/>
        <a:lstStyle/>
        <a:p>
          <a:endParaRPr lang="en-US"/>
        </a:p>
      </dgm:t>
    </dgm:pt>
    <dgm:pt modelId="{58A86E07-9B21-7E4A-B2CB-03E09731FCFC}">
      <dgm:prSet/>
      <dgm:spPr/>
      <dgm:t>
        <a:bodyPr/>
        <a:lstStyle/>
        <a:p>
          <a:r>
            <a:rPr lang="en-US" b="1" dirty="0" smtClean="0"/>
            <a:t>Rag and </a:t>
          </a:r>
          <a:r>
            <a:rPr lang="en-GB" dirty="0" smtClean="0"/>
            <a:t>campus engagement</a:t>
          </a:r>
          <a:endParaRPr lang="en-GB" dirty="0"/>
        </a:p>
      </dgm:t>
    </dgm:pt>
    <dgm:pt modelId="{73BFF0FD-6553-6C41-B46A-6CDE011660F8}" type="parTrans" cxnId="{8D9575FF-508E-4144-A294-03DBEB91CB54}">
      <dgm:prSet/>
      <dgm:spPr/>
      <dgm:t>
        <a:bodyPr/>
        <a:lstStyle/>
        <a:p>
          <a:endParaRPr lang="en-US"/>
        </a:p>
      </dgm:t>
    </dgm:pt>
    <dgm:pt modelId="{3D6A6A8A-BCEA-FC4C-8EFD-8E7D6A5D4CED}" type="sibTrans" cxnId="{8D9575FF-508E-4144-A294-03DBEB91CB54}">
      <dgm:prSet/>
      <dgm:spPr/>
      <dgm:t>
        <a:bodyPr/>
        <a:lstStyle/>
        <a:p>
          <a:endParaRPr lang="en-US"/>
        </a:p>
      </dgm:t>
    </dgm:pt>
    <dgm:pt modelId="{C073E30E-2F44-D248-8015-8C663419762F}">
      <dgm:prSet/>
      <dgm:spPr/>
      <dgm:t>
        <a:bodyPr/>
        <a:lstStyle/>
        <a:p>
          <a:r>
            <a:rPr lang="en-US" b="1" dirty="0" smtClean="0"/>
            <a:t>Education</a:t>
          </a:r>
          <a:endParaRPr lang="en-GB" dirty="0"/>
        </a:p>
      </dgm:t>
    </dgm:pt>
    <dgm:pt modelId="{DAC1837F-D783-D046-A74B-0F49B7286407}" type="parTrans" cxnId="{AFE89E08-E566-3541-9AE9-E297C90E95A9}">
      <dgm:prSet/>
      <dgm:spPr/>
      <dgm:t>
        <a:bodyPr/>
        <a:lstStyle/>
        <a:p>
          <a:endParaRPr lang="en-US"/>
        </a:p>
      </dgm:t>
    </dgm:pt>
    <dgm:pt modelId="{0E531F0B-34B5-C44B-8216-B21549866FEE}" type="sibTrans" cxnId="{AFE89E08-E566-3541-9AE9-E297C90E95A9}">
      <dgm:prSet/>
      <dgm:spPr/>
      <dgm:t>
        <a:bodyPr/>
        <a:lstStyle/>
        <a:p>
          <a:endParaRPr lang="en-US"/>
        </a:p>
      </dgm:t>
    </dgm:pt>
    <dgm:pt modelId="{678FDADA-B468-B14B-9CCC-36F3AD4CE9E0}">
      <dgm:prSet/>
      <dgm:spPr/>
      <dgm:t>
        <a:bodyPr/>
        <a:lstStyle/>
        <a:p>
          <a:r>
            <a:rPr lang="en-US" b="1" dirty="0" smtClean="0"/>
            <a:t>Economics</a:t>
          </a:r>
          <a:endParaRPr lang="en-GB" dirty="0"/>
        </a:p>
      </dgm:t>
    </dgm:pt>
    <dgm:pt modelId="{FCAC0497-25CF-494A-9CDE-707222330B21}" type="parTrans" cxnId="{8A462F0A-DB7C-9942-A344-E38B03C5A318}">
      <dgm:prSet/>
      <dgm:spPr/>
      <dgm:t>
        <a:bodyPr/>
        <a:lstStyle/>
        <a:p>
          <a:endParaRPr lang="en-US"/>
        </a:p>
      </dgm:t>
    </dgm:pt>
    <dgm:pt modelId="{0A6683A5-075E-7A42-898B-15ACCC8A9CF5}" type="sibTrans" cxnId="{8A462F0A-DB7C-9942-A344-E38B03C5A318}">
      <dgm:prSet/>
      <dgm:spPr/>
      <dgm:t>
        <a:bodyPr/>
        <a:lstStyle/>
        <a:p>
          <a:endParaRPr lang="en-US"/>
        </a:p>
      </dgm:t>
    </dgm:pt>
    <dgm:pt modelId="{7D5E68A1-5D98-8F40-B87F-EDBE4A775267}">
      <dgm:prSet/>
      <dgm:spPr/>
      <dgm:t>
        <a:bodyPr/>
        <a:lstStyle/>
        <a:p>
          <a:r>
            <a:rPr lang="en-US" b="1" dirty="0" smtClean="0"/>
            <a:t>Environment,</a:t>
          </a:r>
          <a:endParaRPr lang="en-GB" dirty="0"/>
        </a:p>
      </dgm:t>
    </dgm:pt>
    <dgm:pt modelId="{568EEA0F-12D8-4440-86D1-A8CB70B26352}" type="parTrans" cxnId="{C2C46B6D-6244-6D45-8452-23D0FB656119}">
      <dgm:prSet/>
      <dgm:spPr/>
      <dgm:t>
        <a:bodyPr/>
        <a:lstStyle/>
        <a:p>
          <a:endParaRPr lang="en-US"/>
        </a:p>
      </dgm:t>
    </dgm:pt>
    <dgm:pt modelId="{C1402E8F-1AC1-4D4A-9D09-452590D2957B}" type="sibTrans" cxnId="{C2C46B6D-6244-6D45-8452-23D0FB656119}">
      <dgm:prSet/>
      <dgm:spPr/>
      <dgm:t>
        <a:bodyPr/>
        <a:lstStyle/>
        <a:p>
          <a:endParaRPr lang="en-US"/>
        </a:p>
      </dgm:t>
    </dgm:pt>
    <dgm:pt modelId="{2CCF8E8D-50E7-0142-A4A7-28D38C7C058D}">
      <dgm:prSet/>
      <dgm:spPr/>
      <dgm:t>
        <a:bodyPr/>
        <a:lstStyle/>
        <a:p>
          <a:r>
            <a:rPr lang="en-US" b="1" dirty="0" smtClean="0"/>
            <a:t>Energy &amp; enterprise policy</a:t>
          </a:r>
          <a:endParaRPr lang="en-GB" dirty="0"/>
        </a:p>
      </dgm:t>
    </dgm:pt>
    <dgm:pt modelId="{C50607FE-738D-E946-A743-A5B2C848767A}" type="parTrans" cxnId="{2D8FF205-5E8E-8D49-89A3-7E49C4890862}">
      <dgm:prSet/>
      <dgm:spPr/>
      <dgm:t>
        <a:bodyPr/>
        <a:lstStyle/>
        <a:p>
          <a:endParaRPr lang="en-US"/>
        </a:p>
      </dgm:t>
    </dgm:pt>
    <dgm:pt modelId="{CBD6C52B-7BF1-FA4F-9202-533E8A491F41}" type="sibTrans" cxnId="{2D8FF205-5E8E-8D49-89A3-7E49C4890862}">
      <dgm:prSet/>
      <dgm:spPr/>
      <dgm:t>
        <a:bodyPr/>
        <a:lstStyle/>
        <a:p>
          <a:endParaRPr lang="en-US"/>
        </a:p>
      </dgm:t>
    </dgm:pt>
    <dgm:pt modelId="{6B574277-DB1C-0743-8B9E-F3EB1AD151E6}">
      <dgm:prSet/>
      <dgm:spPr/>
      <dgm:t>
        <a:bodyPr/>
        <a:lstStyle/>
        <a:p>
          <a:r>
            <a:rPr lang="en-US" b="1" dirty="0" smtClean="0"/>
            <a:t>Grid </a:t>
          </a:r>
          <a:r>
            <a:rPr lang="en-US" b="1" dirty="0" err="1" smtClean="0"/>
            <a:t>dev</a:t>
          </a:r>
          <a:r>
            <a:rPr lang="en-US" b="1" dirty="0" smtClean="0"/>
            <a:t>; investment </a:t>
          </a:r>
          <a:endParaRPr lang="en-GB" dirty="0"/>
        </a:p>
      </dgm:t>
    </dgm:pt>
    <dgm:pt modelId="{D9B60BAC-3F13-D848-9505-FF98F167AE44}" type="parTrans" cxnId="{A58B5DF0-BDDD-9F47-9CD2-EF13086B96F4}">
      <dgm:prSet/>
      <dgm:spPr/>
      <dgm:t>
        <a:bodyPr/>
        <a:lstStyle/>
        <a:p>
          <a:endParaRPr lang="en-US"/>
        </a:p>
      </dgm:t>
    </dgm:pt>
    <dgm:pt modelId="{EFCB153C-7B9F-4049-9DA5-499723FCBD67}" type="sibTrans" cxnId="{A58B5DF0-BDDD-9F47-9CD2-EF13086B96F4}">
      <dgm:prSet/>
      <dgm:spPr/>
      <dgm:t>
        <a:bodyPr/>
        <a:lstStyle/>
        <a:p>
          <a:endParaRPr lang="en-US"/>
        </a:p>
      </dgm:t>
    </dgm:pt>
    <dgm:pt modelId="{3622E31B-ED55-1C46-9DA9-221D430DB9E7}">
      <dgm:prSet/>
      <dgm:spPr/>
      <dgm:t>
        <a:bodyPr/>
        <a:lstStyle/>
        <a:p>
          <a:r>
            <a:rPr lang="en-US" b="1" dirty="0" smtClean="0"/>
            <a:t>Technological advances</a:t>
          </a:r>
          <a:endParaRPr lang="en-GB" dirty="0"/>
        </a:p>
      </dgm:t>
    </dgm:pt>
    <dgm:pt modelId="{2472BA32-D7C5-5E44-8D12-3EEA122F1503}" type="parTrans" cxnId="{346845EA-FBAC-044B-BD05-BDB12256CCD1}">
      <dgm:prSet/>
      <dgm:spPr/>
      <dgm:t>
        <a:bodyPr/>
        <a:lstStyle/>
        <a:p>
          <a:endParaRPr lang="en-US"/>
        </a:p>
      </dgm:t>
    </dgm:pt>
    <dgm:pt modelId="{5EE9364A-DCD2-5842-85A7-13B4158A6C89}" type="sibTrans" cxnId="{346845EA-FBAC-044B-BD05-BDB12256CCD1}">
      <dgm:prSet/>
      <dgm:spPr/>
      <dgm:t>
        <a:bodyPr/>
        <a:lstStyle/>
        <a:p>
          <a:endParaRPr lang="en-US"/>
        </a:p>
      </dgm:t>
    </dgm:pt>
    <dgm:pt modelId="{0202902B-C38B-8C45-BA4D-3DE23AC9A4AF}">
      <dgm:prSet/>
      <dgm:spPr/>
      <dgm:t>
        <a:bodyPr/>
        <a:lstStyle/>
        <a:p>
          <a:r>
            <a:rPr lang="en-US" b="1" dirty="0" smtClean="0"/>
            <a:t>Materials and components </a:t>
          </a:r>
          <a:endParaRPr lang="en-GB" dirty="0"/>
        </a:p>
      </dgm:t>
    </dgm:pt>
    <dgm:pt modelId="{1C742E6B-46AD-CC41-A151-7A628375C7BB}" type="parTrans" cxnId="{C66EDCBB-7461-3D44-8DAE-7B63886DA6F5}">
      <dgm:prSet/>
      <dgm:spPr/>
      <dgm:t>
        <a:bodyPr/>
        <a:lstStyle/>
        <a:p>
          <a:endParaRPr lang="en-US"/>
        </a:p>
      </dgm:t>
    </dgm:pt>
    <dgm:pt modelId="{77652219-2A09-8E4D-947B-93A6C0599F7C}" type="sibTrans" cxnId="{C66EDCBB-7461-3D44-8DAE-7B63886DA6F5}">
      <dgm:prSet/>
      <dgm:spPr/>
      <dgm:t>
        <a:bodyPr/>
        <a:lstStyle/>
        <a:p>
          <a:endParaRPr lang="en-US"/>
        </a:p>
      </dgm:t>
    </dgm:pt>
    <dgm:pt modelId="{8C55A367-D757-C842-ABBB-4F52F5A7B8A0}">
      <dgm:prSet/>
      <dgm:spPr/>
      <dgm:t>
        <a:bodyPr/>
        <a:lstStyle/>
        <a:p>
          <a:r>
            <a:rPr lang="en-US" b="1" dirty="0" smtClean="0"/>
            <a:t>Product innovations</a:t>
          </a:r>
          <a:endParaRPr lang="en-GB" dirty="0"/>
        </a:p>
      </dgm:t>
    </dgm:pt>
    <dgm:pt modelId="{DA438C48-83AE-B04F-B698-ABADBDBEB0E7}" type="parTrans" cxnId="{6998B603-F3D1-7547-9398-7DA87F33064E}">
      <dgm:prSet/>
      <dgm:spPr/>
      <dgm:t>
        <a:bodyPr/>
        <a:lstStyle/>
        <a:p>
          <a:endParaRPr lang="en-US"/>
        </a:p>
      </dgm:t>
    </dgm:pt>
    <dgm:pt modelId="{B8AAC2BD-D4D9-E640-8044-E22298903847}" type="sibTrans" cxnId="{6998B603-F3D1-7547-9398-7DA87F33064E}">
      <dgm:prSet/>
      <dgm:spPr/>
      <dgm:t>
        <a:bodyPr/>
        <a:lstStyle/>
        <a:p>
          <a:endParaRPr lang="en-US"/>
        </a:p>
      </dgm:t>
    </dgm:pt>
    <dgm:pt modelId="{8464FC09-42FF-954D-8F57-F467EE2017E7}">
      <dgm:prSet/>
      <dgm:spPr/>
      <dgm:t>
        <a:bodyPr/>
        <a:lstStyle/>
        <a:p>
          <a:r>
            <a:rPr lang="en-US" b="1" dirty="0" smtClean="0"/>
            <a:t>Manufacture </a:t>
          </a:r>
          <a:endParaRPr lang="en-GB" dirty="0"/>
        </a:p>
      </dgm:t>
    </dgm:pt>
    <dgm:pt modelId="{377F1A33-F3D8-7D4F-98D3-3CD6B21CF082}" type="parTrans" cxnId="{9C8632A0-173D-144B-9750-9A1EA3AC8D7D}">
      <dgm:prSet/>
      <dgm:spPr/>
      <dgm:t>
        <a:bodyPr/>
        <a:lstStyle/>
        <a:p>
          <a:endParaRPr lang="en-US"/>
        </a:p>
      </dgm:t>
    </dgm:pt>
    <dgm:pt modelId="{66CA7875-6F8A-D744-84DC-092A3AA4DFB6}" type="sibTrans" cxnId="{9C8632A0-173D-144B-9750-9A1EA3AC8D7D}">
      <dgm:prSet/>
      <dgm:spPr/>
      <dgm:t>
        <a:bodyPr/>
        <a:lstStyle/>
        <a:p>
          <a:endParaRPr lang="en-US"/>
        </a:p>
      </dgm:t>
    </dgm:pt>
    <dgm:pt modelId="{AD26EE54-5D87-9F44-AFC4-7339D2780B86}">
      <dgm:prSet/>
      <dgm:spPr/>
      <dgm:t>
        <a:bodyPr/>
        <a:lstStyle/>
        <a:p>
          <a:r>
            <a:rPr lang="en-US" b="1" dirty="0" smtClean="0"/>
            <a:t>Import and distribution</a:t>
          </a:r>
          <a:endParaRPr lang="en-GB" dirty="0"/>
        </a:p>
      </dgm:t>
    </dgm:pt>
    <dgm:pt modelId="{04B81851-5D1C-B446-A4C6-617DFFB4A201}" type="parTrans" cxnId="{A4D584FF-C6EA-9446-8D39-D0C89026DAEE}">
      <dgm:prSet/>
      <dgm:spPr/>
      <dgm:t>
        <a:bodyPr/>
        <a:lstStyle/>
        <a:p>
          <a:endParaRPr lang="en-US"/>
        </a:p>
      </dgm:t>
    </dgm:pt>
    <dgm:pt modelId="{79EF115B-099E-F345-A7F3-9A3D7B5C789D}" type="sibTrans" cxnId="{A4D584FF-C6EA-9446-8D39-D0C89026DAEE}">
      <dgm:prSet/>
      <dgm:spPr/>
      <dgm:t>
        <a:bodyPr/>
        <a:lstStyle/>
        <a:p>
          <a:endParaRPr lang="en-US"/>
        </a:p>
      </dgm:t>
    </dgm:pt>
    <dgm:pt modelId="{5203F9FF-F37F-924E-8B5D-4BCB8EAA7100}">
      <dgm:prSet/>
      <dgm:spPr/>
      <dgm:t>
        <a:bodyPr/>
        <a:lstStyle/>
        <a:p>
          <a:r>
            <a:rPr lang="en-US" b="1" dirty="0" smtClean="0"/>
            <a:t>Market conditions  (Import, VAT on solar)</a:t>
          </a:r>
          <a:endParaRPr lang="en-GB" dirty="0"/>
        </a:p>
      </dgm:t>
    </dgm:pt>
    <dgm:pt modelId="{71C39AB0-7245-8244-A757-5118DC215D2B}" type="parTrans" cxnId="{6B2FEC3D-AF2B-AE45-913A-CEC993A52128}">
      <dgm:prSet/>
      <dgm:spPr/>
      <dgm:t>
        <a:bodyPr/>
        <a:lstStyle/>
        <a:p>
          <a:endParaRPr lang="en-US"/>
        </a:p>
      </dgm:t>
    </dgm:pt>
    <dgm:pt modelId="{C5DD7AF5-A872-0945-9447-B27CB6699D99}" type="sibTrans" cxnId="{6B2FEC3D-AF2B-AE45-913A-CEC993A52128}">
      <dgm:prSet/>
      <dgm:spPr/>
      <dgm:t>
        <a:bodyPr/>
        <a:lstStyle/>
        <a:p>
          <a:endParaRPr lang="en-US"/>
        </a:p>
      </dgm:t>
    </dgm:pt>
    <dgm:pt modelId="{283DA0B6-15CD-184F-94D1-7EFA96DD8E8A}">
      <dgm:prSet/>
      <dgm:spPr/>
      <dgm:t>
        <a:bodyPr/>
        <a:lstStyle/>
        <a:p>
          <a:r>
            <a:rPr lang="en-US" b="1" dirty="0" smtClean="0"/>
            <a:t>Pico solar support </a:t>
          </a:r>
          <a:endParaRPr lang="en-GB" dirty="0"/>
        </a:p>
      </dgm:t>
    </dgm:pt>
    <dgm:pt modelId="{635B3473-5E00-7047-A4E0-93E779E88F08}" type="parTrans" cxnId="{F39A4ED6-9F22-174A-943A-99D7A53F927F}">
      <dgm:prSet/>
      <dgm:spPr/>
      <dgm:t>
        <a:bodyPr/>
        <a:lstStyle/>
        <a:p>
          <a:endParaRPr lang="en-US"/>
        </a:p>
      </dgm:t>
    </dgm:pt>
    <dgm:pt modelId="{55CCEBF5-AA0A-434D-BC4F-7164FAD6FF4B}" type="sibTrans" cxnId="{F39A4ED6-9F22-174A-943A-99D7A53F927F}">
      <dgm:prSet/>
      <dgm:spPr/>
      <dgm:t>
        <a:bodyPr/>
        <a:lstStyle/>
        <a:p>
          <a:endParaRPr lang="en-US"/>
        </a:p>
      </dgm:t>
    </dgm:pt>
    <dgm:pt modelId="{301AD483-524C-7D4D-8A02-FF02FDC17E4D}">
      <dgm:prSet/>
      <dgm:spPr/>
      <dgm:t>
        <a:bodyPr/>
        <a:lstStyle/>
        <a:p>
          <a:r>
            <a:rPr lang="en-US" b="1" dirty="0" smtClean="0"/>
            <a:t>Advocate and amplify </a:t>
          </a:r>
          <a:endParaRPr lang="en-GB" dirty="0"/>
        </a:p>
      </dgm:t>
    </dgm:pt>
    <dgm:pt modelId="{1FAA1C4A-8BA9-D14A-BA3F-77FB365D3125}" type="parTrans" cxnId="{C9BCEF98-0846-9D43-8B62-8A90975B45D3}">
      <dgm:prSet/>
      <dgm:spPr/>
      <dgm:t>
        <a:bodyPr/>
        <a:lstStyle/>
        <a:p>
          <a:endParaRPr lang="en-US"/>
        </a:p>
      </dgm:t>
    </dgm:pt>
    <dgm:pt modelId="{13CC14D5-0E7E-FA47-B201-6A21C7C5AFA8}" type="sibTrans" cxnId="{C9BCEF98-0846-9D43-8B62-8A90975B45D3}">
      <dgm:prSet/>
      <dgm:spPr/>
      <dgm:t>
        <a:bodyPr/>
        <a:lstStyle/>
        <a:p>
          <a:endParaRPr lang="en-US"/>
        </a:p>
      </dgm:t>
    </dgm:pt>
    <dgm:pt modelId="{523F0ED9-0DCD-4046-8D48-262A3B8045CF}">
      <dgm:prSet/>
      <dgm:spPr/>
      <dgm:t>
        <a:bodyPr/>
        <a:lstStyle/>
        <a:p>
          <a:r>
            <a:rPr lang="en-GB" dirty="0" smtClean="0"/>
            <a:t>Join in the fun! </a:t>
          </a:r>
          <a:endParaRPr lang="en-GB" dirty="0"/>
        </a:p>
      </dgm:t>
    </dgm:pt>
    <dgm:pt modelId="{A0096EF2-8427-C942-BFDC-9EAA113D5E8A}" type="parTrans" cxnId="{0133B661-C7BD-9A41-9D47-4F341158CD22}">
      <dgm:prSet/>
      <dgm:spPr/>
      <dgm:t>
        <a:bodyPr/>
        <a:lstStyle/>
        <a:p>
          <a:endParaRPr lang="en-US"/>
        </a:p>
      </dgm:t>
    </dgm:pt>
    <dgm:pt modelId="{E779E003-51C3-DC48-A23A-2809D5EEAED2}" type="sibTrans" cxnId="{0133B661-C7BD-9A41-9D47-4F341158CD22}">
      <dgm:prSet/>
      <dgm:spPr/>
      <dgm:t>
        <a:bodyPr/>
        <a:lstStyle/>
        <a:p>
          <a:endParaRPr lang="en-US"/>
        </a:p>
      </dgm:t>
    </dgm:pt>
    <dgm:pt modelId="{C6538594-7AED-C143-B535-22194B973292}">
      <dgm:prSet/>
      <dgm:spPr/>
      <dgm:t>
        <a:bodyPr/>
        <a:lstStyle/>
        <a:p>
          <a:r>
            <a:rPr lang="en-GB" dirty="0" smtClean="0"/>
            <a:t>Donate schemes (GAYE) </a:t>
          </a:r>
          <a:endParaRPr lang="en-GB" dirty="0"/>
        </a:p>
      </dgm:t>
    </dgm:pt>
    <dgm:pt modelId="{6110A516-B33F-8B4C-924A-B2373D30796A}" type="parTrans" cxnId="{D22E3534-4B89-1A4B-B32A-9CE8943953E4}">
      <dgm:prSet/>
      <dgm:spPr/>
      <dgm:t>
        <a:bodyPr/>
        <a:lstStyle/>
        <a:p>
          <a:endParaRPr lang="en-US"/>
        </a:p>
      </dgm:t>
    </dgm:pt>
    <dgm:pt modelId="{E6D3D9F0-FD54-4445-AF97-6A5CD019AB1D}" type="sibTrans" cxnId="{D22E3534-4B89-1A4B-B32A-9CE8943953E4}">
      <dgm:prSet/>
      <dgm:spPr/>
      <dgm:t>
        <a:bodyPr/>
        <a:lstStyle/>
        <a:p>
          <a:endParaRPr lang="en-US"/>
        </a:p>
      </dgm:t>
    </dgm:pt>
    <dgm:pt modelId="{28F2B104-1802-3441-8B2D-63E0ED46AE87}" type="pres">
      <dgm:prSet presAssocID="{1966988C-D655-954E-96E4-A84AB72DF278}" presName="theList" presStyleCnt="0">
        <dgm:presLayoutVars>
          <dgm:dir/>
          <dgm:animLvl val="lvl"/>
          <dgm:resizeHandles val="exact"/>
        </dgm:presLayoutVars>
      </dgm:prSet>
      <dgm:spPr/>
      <dgm:t>
        <a:bodyPr/>
        <a:lstStyle/>
        <a:p>
          <a:endParaRPr lang="en-US"/>
        </a:p>
      </dgm:t>
    </dgm:pt>
    <dgm:pt modelId="{3EF3E25D-C14B-E545-B5DB-4F19D14E4B39}" type="pres">
      <dgm:prSet presAssocID="{F907EA7C-E8C5-DF4E-ACBB-195FDC5FAB71}" presName="compNode" presStyleCnt="0"/>
      <dgm:spPr/>
    </dgm:pt>
    <dgm:pt modelId="{5D3158D5-1DBB-1843-B6D7-E0402E6AF4B8}" type="pres">
      <dgm:prSet presAssocID="{F907EA7C-E8C5-DF4E-ACBB-195FDC5FAB71}" presName="aNode" presStyleLbl="bgShp" presStyleIdx="0" presStyleCnt="5"/>
      <dgm:spPr/>
      <dgm:t>
        <a:bodyPr/>
        <a:lstStyle/>
        <a:p>
          <a:endParaRPr lang="en-US"/>
        </a:p>
      </dgm:t>
    </dgm:pt>
    <dgm:pt modelId="{98F05573-7513-5247-BE4A-446BCBBD854F}" type="pres">
      <dgm:prSet presAssocID="{F907EA7C-E8C5-DF4E-ACBB-195FDC5FAB71}" presName="textNode" presStyleLbl="bgShp" presStyleIdx="0" presStyleCnt="5"/>
      <dgm:spPr/>
      <dgm:t>
        <a:bodyPr/>
        <a:lstStyle/>
        <a:p>
          <a:endParaRPr lang="en-US"/>
        </a:p>
      </dgm:t>
    </dgm:pt>
    <dgm:pt modelId="{C3065338-ADDC-7042-A63B-1AEFBA281C8F}" type="pres">
      <dgm:prSet presAssocID="{F907EA7C-E8C5-DF4E-ACBB-195FDC5FAB71}" presName="compChildNode" presStyleCnt="0"/>
      <dgm:spPr/>
    </dgm:pt>
    <dgm:pt modelId="{B6D5804D-122B-AC40-8165-2B64EA9AF276}" type="pres">
      <dgm:prSet presAssocID="{F907EA7C-E8C5-DF4E-ACBB-195FDC5FAB71}" presName="theInnerList" presStyleCnt="0"/>
      <dgm:spPr/>
    </dgm:pt>
    <dgm:pt modelId="{13A25109-3E86-4442-880C-269998A85CEE}" type="pres">
      <dgm:prSet presAssocID="{ECC3FE67-916F-8B41-B632-C7C9B2D28770}" presName="childNode" presStyleLbl="node1" presStyleIdx="0" presStyleCnt="25">
        <dgm:presLayoutVars>
          <dgm:bulletEnabled val="1"/>
        </dgm:presLayoutVars>
      </dgm:prSet>
      <dgm:spPr/>
      <dgm:t>
        <a:bodyPr/>
        <a:lstStyle/>
        <a:p>
          <a:endParaRPr lang="en-US"/>
        </a:p>
      </dgm:t>
    </dgm:pt>
    <dgm:pt modelId="{D46B3E4E-D2B0-A24E-A5D5-33DC1E0A9F4C}" type="pres">
      <dgm:prSet presAssocID="{ECC3FE67-916F-8B41-B632-C7C9B2D28770}" presName="aSpace2" presStyleCnt="0"/>
      <dgm:spPr/>
    </dgm:pt>
    <dgm:pt modelId="{D0BC45C4-8555-F041-9DE4-95E24E2A3973}" type="pres">
      <dgm:prSet presAssocID="{C073E30E-2F44-D248-8015-8C663419762F}" presName="childNode" presStyleLbl="node1" presStyleIdx="1" presStyleCnt="25">
        <dgm:presLayoutVars>
          <dgm:bulletEnabled val="1"/>
        </dgm:presLayoutVars>
      </dgm:prSet>
      <dgm:spPr/>
      <dgm:t>
        <a:bodyPr/>
        <a:lstStyle/>
        <a:p>
          <a:endParaRPr lang="en-US"/>
        </a:p>
      </dgm:t>
    </dgm:pt>
    <dgm:pt modelId="{BF218180-BD28-1749-BCDC-515F670B187B}" type="pres">
      <dgm:prSet presAssocID="{C073E30E-2F44-D248-8015-8C663419762F}" presName="aSpace2" presStyleCnt="0"/>
      <dgm:spPr/>
    </dgm:pt>
    <dgm:pt modelId="{42E4F476-EA2D-0E4E-8F24-7ED3CBB58CC0}" type="pres">
      <dgm:prSet presAssocID="{678FDADA-B468-B14B-9CCC-36F3AD4CE9E0}" presName="childNode" presStyleLbl="node1" presStyleIdx="2" presStyleCnt="25">
        <dgm:presLayoutVars>
          <dgm:bulletEnabled val="1"/>
        </dgm:presLayoutVars>
      </dgm:prSet>
      <dgm:spPr/>
      <dgm:t>
        <a:bodyPr/>
        <a:lstStyle/>
        <a:p>
          <a:endParaRPr lang="en-US"/>
        </a:p>
      </dgm:t>
    </dgm:pt>
    <dgm:pt modelId="{068F3AEA-713B-4149-B05B-A770733009A9}" type="pres">
      <dgm:prSet presAssocID="{678FDADA-B468-B14B-9CCC-36F3AD4CE9E0}" presName="aSpace2" presStyleCnt="0"/>
      <dgm:spPr/>
    </dgm:pt>
    <dgm:pt modelId="{1A719005-0EF8-9F47-8D74-8A842A64C224}" type="pres">
      <dgm:prSet presAssocID="{7D5E68A1-5D98-8F40-B87F-EDBE4A775267}" presName="childNode" presStyleLbl="node1" presStyleIdx="3" presStyleCnt="25">
        <dgm:presLayoutVars>
          <dgm:bulletEnabled val="1"/>
        </dgm:presLayoutVars>
      </dgm:prSet>
      <dgm:spPr/>
      <dgm:t>
        <a:bodyPr/>
        <a:lstStyle/>
        <a:p>
          <a:endParaRPr lang="en-US"/>
        </a:p>
      </dgm:t>
    </dgm:pt>
    <dgm:pt modelId="{DF4BB2B9-EECE-D842-B711-5387D48423EF}" type="pres">
      <dgm:prSet presAssocID="{7D5E68A1-5D98-8F40-B87F-EDBE4A775267}" presName="aSpace2" presStyleCnt="0"/>
      <dgm:spPr/>
    </dgm:pt>
    <dgm:pt modelId="{59BEB7CE-777A-904B-968C-C575249A793C}" type="pres">
      <dgm:prSet presAssocID="{2CCF8E8D-50E7-0142-A4A7-28D38C7C058D}" presName="childNode" presStyleLbl="node1" presStyleIdx="4" presStyleCnt="25">
        <dgm:presLayoutVars>
          <dgm:bulletEnabled val="1"/>
        </dgm:presLayoutVars>
      </dgm:prSet>
      <dgm:spPr/>
      <dgm:t>
        <a:bodyPr/>
        <a:lstStyle/>
        <a:p>
          <a:endParaRPr lang="en-US"/>
        </a:p>
      </dgm:t>
    </dgm:pt>
    <dgm:pt modelId="{77B80FDF-2050-C944-95AC-71B26AC29510}" type="pres">
      <dgm:prSet presAssocID="{2CCF8E8D-50E7-0142-A4A7-28D38C7C058D}" presName="aSpace2" presStyleCnt="0"/>
      <dgm:spPr/>
    </dgm:pt>
    <dgm:pt modelId="{C260CCE1-ECF4-AB4E-95D6-8536B2D673E8}" type="pres">
      <dgm:prSet presAssocID="{6B574277-DB1C-0743-8B9E-F3EB1AD151E6}" presName="childNode" presStyleLbl="node1" presStyleIdx="5" presStyleCnt="25">
        <dgm:presLayoutVars>
          <dgm:bulletEnabled val="1"/>
        </dgm:presLayoutVars>
      </dgm:prSet>
      <dgm:spPr/>
      <dgm:t>
        <a:bodyPr/>
        <a:lstStyle/>
        <a:p>
          <a:endParaRPr lang="en-US"/>
        </a:p>
      </dgm:t>
    </dgm:pt>
    <dgm:pt modelId="{2E689B9F-49C9-314C-BA7C-67CC08BB406A}" type="pres">
      <dgm:prSet presAssocID="{F907EA7C-E8C5-DF4E-ACBB-195FDC5FAB71}" presName="aSpace" presStyleCnt="0"/>
      <dgm:spPr/>
    </dgm:pt>
    <dgm:pt modelId="{1187DB17-25B8-6546-B684-33096B01A500}" type="pres">
      <dgm:prSet presAssocID="{211855AA-76EE-9048-931C-DCFB0E220466}" presName="compNode" presStyleCnt="0"/>
      <dgm:spPr/>
    </dgm:pt>
    <dgm:pt modelId="{8443D101-2DD0-2642-9816-368121E390FF}" type="pres">
      <dgm:prSet presAssocID="{211855AA-76EE-9048-931C-DCFB0E220466}" presName="aNode" presStyleLbl="bgShp" presStyleIdx="1" presStyleCnt="5"/>
      <dgm:spPr/>
      <dgm:t>
        <a:bodyPr/>
        <a:lstStyle/>
        <a:p>
          <a:endParaRPr lang="en-US"/>
        </a:p>
      </dgm:t>
    </dgm:pt>
    <dgm:pt modelId="{874C94CD-2CA4-1C43-A1B1-7E59A68D94F0}" type="pres">
      <dgm:prSet presAssocID="{211855AA-76EE-9048-931C-DCFB0E220466}" presName="textNode" presStyleLbl="bgShp" presStyleIdx="1" presStyleCnt="5"/>
      <dgm:spPr/>
      <dgm:t>
        <a:bodyPr/>
        <a:lstStyle/>
        <a:p>
          <a:endParaRPr lang="en-US"/>
        </a:p>
      </dgm:t>
    </dgm:pt>
    <dgm:pt modelId="{7857B74D-1A28-884C-9D68-2597E605AE21}" type="pres">
      <dgm:prSet presAssocID="{211855AA-76EE-9048-931C-DCFB0E220466}" presName="compChildNode" presStyleCnt="0"/>
      <dgm:spPr/>
    </dgm:pt>
    <dgm:pt modelId="{4F4E1D23-DEA2-8644-9E43-3E65D5D5F3A6}" type="pres">
      <dgm:prSet presAssocID="{211855AA-76EE-9048-931C-DCFB0E220466}" presName="theInnerList" presStyleCnt="0"/>
      <dgm:spPr/>
    </dgm:pt>
    <dgm:pt modelId="{69965F9A-3BA8-AB4F-9422-F74A6783DD37}" type="pres">
      <dgm:prSet presAssocID="{3622E31B-ED55-1C46-9DA9-221D430DB9E7}" presName="childNode" presStyleLbl="node1" presStyleIdx="6" presStyleCnt="25">
        <dgm:presLayoutVars>
          <dgm:bulletEnabled val="1"/>
        </dgm:presLayoutVars>
      </dgm:prSet>
      <dgm:spPr/>
      <dgm:t>
        <a:bodyPr/>
        <a:lstStyle/>
        <a:p>
          <a:endParaRPr lang="en-US"/>
        </a:p>
      </dgm:t>
    </dgm:pt>
    <dgm:pt modelId="{8C920D8C-595B-3945-BC2A-7C875FB7E9CD}" type="pres">
      <dgm:prSet presAssocID="{3622E31B-ED55-1C46-9DA9-221D430DB9E7}" presName="aSpace2" presStyleCnt="0"/>
      <dgm:spPr/>
    </dgm:pt>
    <dgm:pt modelId="{58D3E125-E23E-6D40-B81C-A89D002A1B1F}" type="pres">
      <dgm:prSet presAssocID="{0202902B-C38B-8C45-BA4D-3DE23AC9A4AF}" presName="childNode" presStyleLbl="node1" presStyleIdx="7" presStyleCnt="25">
        <dgm:presLayoutVars>
          <dgm:bulletEnabled val="1"/>
        </dgm:presLayoutVars>
      </dgm:prSet>
      <dgm:spPr/>
      <dgm:t>
        <a:bodyPr/>
        <a:lstStyle/>
        <a:p>
          <a:endParaRPr lang="en-US"/>
        </a:p>
      </dgm:t>
    </dgm:pt>
    <dgm:pt modelId="{07EDF9AD-6625-5341-8C70-AA3BEC0799C7}" type="pres">
      <dgm:prSet presAssocID="{0202902B-C38B-8C45-BA4D-3DE23AC9A4AF}" presName="aSpace2" presStyleCnt="0"/>
      <dgm:spPr/>
    </dgm:pt>
    <dgm:pt modelId="{9B746DEC-68BF-5041-BB59-12BCA59A5CF5}" type="pres">
      <dgm:prSet presAssocID="{8C55A367-D757-C842-ABBB-4F52F5A7B8A0}" presName="childNode" presStyleLbl="node1" presStyleIdx="8" presStyleCnt="25">
        <dgm:presLayoutVars>
          <dgm:bulletEnabled val="1"/>
        </dgm:presLayoutVars>
      </dgm:prSet>
      <dgm:spPr/>
      <dgm:t>
        <a:bodyPr/>
        <a:lstStyle/>
        <a:p>
          <a:endParaRPr lang="en-US"/>
        </a:p>
      </dgm:t>
    </dgm:pt>
    <dgm:pt modelId="{0A8F4468-F31F-2C4E-845D-7E42BBA25EA4}" type="pres">
      <dgm:prSet presAssocID="{8C55A367-D757-C842-ABBB-4F52F5A7B8A0}" presName="aSpace2" presStyleCnt="0"/>
      <dgm:spPr/>
    </dgm:pt>
    <dgm:pt modelId="{91528F97-2A97-C241-BDA0-DD63AF66C78F}" type="pres">
      <dgm:prSet presAssocID="{8464FC09-42FF-954D-8F57-F467EE2017E7}" presName="childNode" presStyleLbl="node1" presStyleIdx="9" presStyleCnt="25">
        <dgm:presLayoutVars>
          <dgm:bulletEnabled val="1"/>
        </dgm:presLayoutVars>
      </dgm:prSet>
      <dgm:spPr/>
      <dgm:t>
        <a:bodyPr/>
        <a:lstStyle/>
        <a:p>
          <a:endParaRPr lang="en-US"/>
        </a:p>
      </dgm:t>
    </dgm:pt>
    <dgm:pt modelId="{59202C4C-3D74-FD4E-A5C1-A8FB1827A171}" type="pres">
      <dgm:prSet presAssocID="{8464FC09-42FF-954D-8F57-F467EE2017E7}" presName="aSpace2" presStyleCnt="0"/>
      <dgm:spPr/>
    </dgm:pt>
    <dgm:pt modelId="{E95DD892-6155-694A-AE42-4C9833267847}" type="pres">
      <dgm:prSet presAssocID="{2E12E041-1A1A-9346-B93D-4F6E47736605}" presName="childNode" presStyleLbl="node1" presStyleIdx="10" presStyleCnt="25">
        <dgm:presLayoutVars>
          <dgm:bulletEnabled val="1"/>
        </dgm:presLayoutVars>
      </dgm:prSet>
      <dgm:spPr/>
      <dgm:t>
        <a:bodyPr/>
        <a:lstStyle/>
        <a:p>
          <a:endParaRPr lang="en-US"/>
        </a:p>
      </dgm:t>
    </dgm:pt>
    <dgm:pt modelId="{CB22C894-51E5-A448-B96A-E5DD59D4300A}" type="pres">
      <dgm:prSet presAssocID="{211855AA-76EE-9048-931C-DCFB0E220466}" presName="aSpace" presStyleCnt="0"/>
      <dgm:spPr/>
    </dgm:pt>
    <dgm:pt modelId="{68BB49F5-B62C-1E49-B99E-397888DBB4F7}" type="pres">
      <dgm:prSet presAssocID="{C0863246-ABCA-414C-9CD9-63832D2EA856}" presName="compNode" presStyleCnt="0"/>
      <dgm:spPr/>
    </dgm:pt>
    <dgm:pt modelId="{DC371195-6788-4C45-B5EB-7C68E75AC02C}" type="pres">
      <dgm:prSet presAssocID="{C0863246-ABCA-414C-9CD9-63832D2EA856}" presName="aNode" presStyleLbl="bgShp" presStyleIdx="2" presStyleCnt="5"/>
      <dgm:spPr/>
      <dgm:t>
        <a:bodyPr/>
        <a:lstStyle/>
        <a:p>
          <a:endParaRPr lang="en-US"/>
        </a:p>
      </dgm:t>
    </dgm:pt>
    <dgm:pt modelId="{8DEEE71A-5A53-3348-8FAA-41FCEC360C39}" type="pres">
      <dgm:prSet presAssocID="{C0863246-ABCA-414C-9CD9-63832D2EA856}" presName="textNode" presStyleLbl="bgShp" presStyleIdx="2" presStyleCnt="5"/>
      <dgm:spPr/>
      <dgm:t>
        <a:bodyPr/>
        <a:lstStyle/>
        <a:p>
          <a:endParaRPr lang="en-US"/>
        </a:p>
      </dgm:t>
    </dgm:pt>
    <dgm:pt modelId="{753C82D6-9EFB-B04F-A046-10AA838E9527}" type="pres">
      <dgm:prSet presAssocID="{C0863246-ABCA-414C-9CD9-63832D2EA856}" presName="compChildNode" presStyleCnt="0"/>
      <dgm:spPr/>
    </dgm:pt>
    <dgm:pt modelId="{1CFAE333-FE32-CF48-9B6C-90816BD45514}" type="pres">
      <dgm:prSet presAssocID="{C0863246-ABCA-414C-9CD9-63832D2EA856}" presName="theInnerList" presStyleCnt="0"/>
      <dgm:spPr/>
    </dgm:pt>
    <dgm:pt modelId="{ABF18057-FCD4-8841-9478-77054DCC179D}" type="pres">
      <dgm:prSet presAssocID="{651FFACA-762F-8040-B523-FAA51D864B83}" presName="childNode" presStyleLbl="node1" presStyleIdx="11" presStyleCnt="25">
        <dgm:presLayoutVars>
          <dgm:bulletEnabled val="1"/>
        </dgm:presLayoutVars>
      </dgm:prSet>
      <dgm:spPr/>
      <dgm:t>
        <a:bodyPr/>
        <a:lstStyle/>
        <a:p>
          <a:endParaRPr lang="en-US"/>
        </a:p>
      </dgm:t>
    </dgm:pt>
    <dgm:pt modelId="{FBE626F1-2C30-6E45-909C-8B649DEC3AA6}" type="pres">
      <dgm:prSet presAssocID="{651FFACA-762F-8040-B523-FAA51D864B83}" presName="aSpace2" presStyleCnt="0"/>
      <dgm:spPr/>
    </dgm:pt>
    <dgm:pt modelId="{1A89516E-24C0-7B4E-8DD2-CC22127D9696}" type="pres">
      <dgm:prSet presAssocID="{AD26EE54-5D87-9F44-AFC4-7339D2780B86}" presName="childNode" presStyleLbl="node1" presStyleIdx="12" presStyleCnt="25">
        <dgm:presLayoutVars>
          <dgm:bulletEnabled val="1"/>
        </dgm:presLayoutVars>
      </dgm:prSet>
      <dgm:spPr/>
      <dgm:t>
        <a:bodyPr/>
        <a:lstStyle/>
        <a:p>
          <a:endParaRPr lang="en-US"/>
        </a:p>
      </dgm:t>
    </dgm:pt>
    <dgm:pt modelId="{81746ADC-F7D4-BB4C-882F-33D3D50F0A66}" type="pres">
      <dgm:prSet presAssocID="{AD26EE54-5D87-9F44-AFC4-7339D2780B86}" presName="aSpace2" presStyleCnt="0"/>
      <dgm:spPr/>
    </dgm:pt>
    <dgm:pt modelId="{CA41C546-DBE3-0044-BBCC-CAC3C6892F67}" type="pres">
      <dgm:prSet presAssocID="{D8FCB800-D569-9947-AD69-1D890D646BCD}" presName="childNode" presStyleLbl="node1" presStyleIdx="13" presStyleCnt="25">
        <dgm:presLayoutVars>
          <dgm:bulletEnabled val="1"/>
        </dgm:presLayoutVars>
      </dgm:prSet>
      <dgm:spPr/>
      <dgm:t>
        <a:bodyPr/>
        <a:lstStyle/>
        <a:p>
          <a:endParaRPr lang="en-US"/>
        </a:p>
      </dgm:t>
    </dgm:pt>
    <dgm:pt modelId="{61661F7D-FA5E-094F-BE72-B101DED9DC59}" type="pres">
      <dgm:prSet presAssocID="{D8FCB800-D569-9947-AD69-1D890D646BCD}" presName="aSpace2" presStyleCnt="0"/>
      <dgm:spPr/>
    </dgm:pt>
    <dgm:pt modelId="{22278BFC-CDDA-B444-BD0A-5C21E283109A}" type="pres">
      <dgm:prSet presAssocID="{161D42CB-EA4D-8442-98B8-ABF11EE6A0E7}" presName="childNode" presStyleLbl="node1" presStyleIdx="14" presStyleCnt="25">
        <dgm:presLayoutVars>
          <dgm:bulletEnabled val="1"/>
        </dgm:presLayoutVars>
      </dgm:prSet>
      <dgm:spPr/>
      <dgm:t>
        <a:bodyPr/>
        <a:lstStyle/>
        <a:p>
          <a:endParaRPr lang="en-US"/>
        </a:p>
      </dgm:t>
    </dgm:pt>
    <dgm:pt modelId="{A681C5CE-8070-8547-87F4-D0DA481E798B}" type="pres">
      <dgm:prSet presAssocID="{161D42CB-EA4D-8442-98B8-ABF11EE6A0E7}" presName="aSpace2" presStyleCnt="0"/>
      <dgm:spPr/>
    </dgm:pt>
    <dgm:pt modelId="{1DA5623F-A0F2-304D-A23D-6D9A5E6C2311}" type="pres">
      <dgm:prSet presAssocID="{DBB201DC-35FF-C347-BDB8-E755B2E55A6E}" presName="childNode" presStyleLbl="node1" presStyleIdx="15" presStyleCnt="25">
        <dgm:presLayoutVars>
          <dgm:bulletEnabled val="1"/>
        </dgm:presLayoutVars>
      </dgm:prSet>
      <dgm:spPr/>
      <dgm:t>
        <a:bodyPr/>
        <a:lstStyle/>
        <a:p>
          <a:endParaRPr lang="en-US"/>
        </a:p>
      </dgm:t>
    </dgm:pt>
    <dgm:pt modelId="{49115570-E767-0C42-B33C-15A20F0477B0}" type="pres">
      <dgm:prSet presAssocID="{C0863246-ABCA-414C-9CD9-63832D2EA856}" presName="aSpace" presStyleCnt="0"/>
      <dgm:spPr/>
    </dgm:pt>
    <dgm:pt modelId="{35C64A06-5360-A145-A325-47DC3E8BC2AA}" type="pres">
      <dgm:prSet presAssocID="{0FD721B4-F8DB-694B-9060-B3E0D879467C}" presName="compNode" presStyleCnt="0"/>
      <dgm:spPr/>
    </dgm:pt>
    <dgm:pt modelId="{4AB54539-3E87-B44A-9E16-12CD6D733D40}" type="pres">
      <dgm:prSet presAssocID="{0FD721B4-F8DB-694B-9060-B3E0D879467C}" presName="aNode" presStyleLbl="bgShp" presStyleIdx="3" presStyleCnt="5"/>
      <dgm:spPr/>
      <dgm:t>
        <a:bodyPr/>
        <a:lstStyle/>
        <a:p>
          <a:endParaRPr lang="en-US"/>
        </a:p>
      </dgm:t>
    </dgm:pt>
    <dgm:pt modelId="{71ABB514-DBA8-1941-9CC2-08935B6362FA}" type="pres">
      <dgm:prSet presAssocID="{0FD721B4-F8DB-694B-9060-B3E0D879467C}" presName="textNode" presStyleLbl="bgShp" presStyleIdx="3" presStyleCnt="5"/>
      <dgm:spPr/>
      <dgm:t>
        <a:bodyPr/>
        <a:lstStyle/>
        <a:p>
          <a:endParaRPr lang="en-US"/>
        </a:p>
      </dgm:t>
    </dgm:pt>
    <dgm:pt modelId="{62A90E02-F4B2-8047-BB42-37B3A20CA5CD}" type="pres">
      <dgm:prSet presAssocID="{0FD721B4-F8DB-694B-9060-B3E0D879467C}" presName="compChildNode" presStyleCnt="0"/>
      <dgm:spPr/>
    </dgm:pt>
    <dgm:pt modelId="{54EB6BFF-362A-8147-8226-F6099CA20138}" type="pres">
      <dgm:prSet presAssocID="{0FD721B4-F8DB-694B-9060-B3E0D879467C}" presName="theInnerList" presStyleCnt="0"/>
      <dgm:spPr/>
    </dgm:pt>
    <dgm:pt modelId="{086E4A2E-686C-C940-B32F-862E32CF220F}" type="pres">
      <dgm:prSet presAssocID="{5C16308F-14E7-D544-B0DD-18CCFCE4E72A}" presName="childNode" presStyleLbl="node1" presStyleIdx="16" presStyleCnt="25">
        <dgm:presLayoutVars>
          <dgm:bulletEnabled val="1"/>
        </dgm:presLayoutVars>
      </dgm:prSet>
      <dgm:spPr/>
      <dgm:t>
        <a:bodyPr/>
        <a:lstStyle/>
        <a:p>
          <a:endParaRPr lang="en-US"/>
        </a:p>
      </dgm:t>
    </dgm:pt>
    <dgm:pt modelId="{2D192C3E-1E0D-CB49-BDFF-442D74E0E1EA}" type="pres">
      <dgm:prSet presAssocID="{5C16308F-14E7-D544-B0DD-18CCFCE4E72A}" presName="aSpace2" presStyleCnt="0"/>
      <dgm:spPr/>
    </dgm:pt>
    <dgm:pt modelId="{7524EB30-8503-7E4F-A56E-2B0DA1AC5E47}" type="pres">
      <dgm:prSet presAssocID="{5203F9FF-F37F-924E-8B5D-4BCB8EAA7100}" presName="childNode" presStyleLbl="node1" presStyleIdx="17" presStyleCnt="25">
        <dgm:presLayoutVars>
          <dgm:bulletEnabled val="1"/>
        </dgm:presLayoutVars>
      </dgm:prSet>
      <dgm:spPr/>
      <dgm:t>
        <a:bodyPr/>
        <a:lstStyle/>
        <a:p>
          <a:endParaRPr lang="en-US"/>
        </a:p>
      </dgm:t>
    </dgm:pt>
    <dgm:pt modelId="{E9EBA390-5C0C-BF4C-A3BF-FE3637847B7B}" type="pres">
      <dgm:prSet presAssocID="{5203F9FF-F37F-924E-8B5D-4BCB8EAA7100}" presName="aSpace2" presStyleCnt="0"/>
      <dgm:spPr/>
    </dgm:pt>
    <dgm:pt modelId="{B104B362-69EE-4347-8279-43E59FC174F4}" type="pres">
      <dgm:prSet presAssocID="{283DA0B6-15CD-184F-94D1-7EFA96DD8E8A}" presName="childNode" presStyleLbl="node1" presStyleIdx="18" presStyleCnt="25">
        <dgm:presLayoutVars>
          <dgm:bulletEnabled val="1"/>
        </dgm:presLayoutVars>
      </dgm:prSet>
      <dgm:spPr/>
      <dgm:t>
        <a:bodyPr/>
        <a:lstStyle/>
        <a:p>
          <a:endParaRPr lang="en-US"/>
        </a:p>
      </dgm:t>
    </dgm:pt>
    <dgm:pt modelId="{8CDBD817-2F29-3645-BC8A-742005F6E75F}" type="pres">
      <dgm:prSet presAssocID="{283DA0B6-15CD-184F-94D1-7EFA96DD8E8A}" presName="aSpace2" presStyleCnt="0"/>
      <dgm:spPr/>
    </dgm:pt>
    <dgm:pt modelId="{9FF3654C-55A5-534A-BA19-F3E5BC61C0A7}" type="pres">
      <dgm:prSet presAssocID="{5412D3C0-11B5-F14C-8FD5-7252A754FD12}" presName="childNode" presStyleLbl="node1" presStyleIdx="19" presStyleCnt="25">
        <dgm:presLayoutVars>
          <dgm:bulletEnabled val="1"/>
        </dgm:presLayoutVars>
      </dgm:prSet>
      <dgm:spPr/>
      <dgm:t>
        <a:bodyPr/>
        <a:lstStyle/>
        <a:p>
          <a:endParaRPr lang="en-US"/>
        </a:p>
      </dgm:t>
    </dgm:pt>
    <dgm:pt modelId="{F62C749D-5D94-8448-B932-87254EA2A96E}" type="pres">
      <dgm:prSet presAssocID="{0FD721B4-F8DB-694B-9060-B3E0D879467C}" presName="aSpace" presStyleCnt="0"/>
      <dgm:spPr/>
    </dgm:pt>
    <dgm:pt modelId="{4ED8E994-5AAE-9543-888F-CA69879F4203}" type="pres">
      <dgm:prSet presAssocID="{D83FA956-51BA-4142-897E-6C1C2FBEFBF8}" presName="compNode" presStyleCnt="0"/>
      <dgm:spPr/>
    </dgm:pt>
    <dgm:pt modelId="{9B16A9D5-AB1C-2A4B-9688-1FC36E9379E0}" type="pres">
      <dgm:prSet presAssocID="{D83FA956-51BA-4142-897E-6C1C2FBEFBF8}" presName="aNode" presStyleLbl="bgShp" presStyleIdx="4" presStyleCnt="5"/>
      <dgm:spPr/>
      <dgm:t>
        <a:bodyPr/>
        <a:lstStyle/>
        <a:p>
          <a:endParaRPr lang="en-US"/>
        </a:p>
      </dgm:t>
    </dgm:pt>
    <dgm:pt modelId="{33EB0C26-E501-A445-A5BA-61D1A3DCCF2F}" type="pres">
      <dgm:prSet presAssocID="{D83FA956-51BA-4142-897E-6C1C2FBEFBF8}" presName="textNode" presStyleLbl="bgShp" presStyleIdx="4" presStyleCnt="5"/>
      <dgm:spPr/>
      <dgm:t>
        <a:bodyPr/>
        <a:lstStyle/>
        <a:p>
          <a:endParaRPr lang="en-US"/>
        </a:p>
      </dgm:t>
    </dgm:pt>
    <dgm:pt modelId="{C43F91C5-2F5E-094A-9940-A452B874753C}" type="pres">
      <dgm:prSet presAssocID="{D83FA956-51BA-4142-897E-6C1C2FBEFBF8}" presName="compChildNode" presStyleCnt="0"/>
      <dgm:spPr/>
    </dgm:pt>
    <dgm:pt modelId="{C96CC60D-7667-8740-A496-2DB54EA65367}" type="pres">
      <dgm:prSet presAssocID="{D83FA956-51BA-4142-897E-6C1C2FBEFBF8}" presName="theInnerList" presStyleCnt="0"/>
      <dgm:spPr/>
    </dgm:pt>
    <dgm:pt modelId="{5AD337C1-D966-C249-AB3A-4D2F41017582}" type="pres">
      <dgm:prSet presAssocID="{13331646-22EE-E843-84C3-20531DCBF2D0}" presName="childNode" presStyleLbl="node1" presStyleIdx="20" presStyleCnt="25">
        <dgm:presLayoutVars>
          <dgm:bulletEnabled val="1"/>
        </dgm:presLayoutVars>
      </dgm:prSet>
      <dgm:spPr/>
      <dgm:t>
        <a:bodyPr/>
        <a:lstStyle/>
        <a:p>
          <a:endParaRPr lang="en-US"/>
        </a:p>
      </dgm:t>
    </dgm:pt>
    <dgm:pt modelId="{C0E266F0-F591-B241-8470-EFA7A9078189}" type="pres">
      <dgm:prSet presAssocID="{13331646-22EE-E843-84C3-20531DCBF2D0}" presName="aSpace2" presStyleCnt="0"/>
      <dgm:spPr/>
    </dgm:pt>
    <dgm:pt modelId="{4FDA3272-0A3F-8E4C-9926-2A121130E57A}" type="pres">
      <dgm:prSet presAssocID="{301AD483-524C-7D4D-8A02-FF02FDC17E4D}" presName="childNode" presStyleLbl="node1" presStyleIdx="21" presStyleCnt="25">
        <dgm:presLayoutVars>
          <dgm:bulletEnabled val="1"/>
        </dgm:presLayoutVars>
      </dgm:prSet>
      <dgm:spPr/>
      <dgm:t>
        <a:bodyPr/>
        <a:lstStyle/>
        <a:p>
          <a:endParaRPr lang="en-US"/>
        </a:p>
      </dgm:t>
    </dgm:pt>
    <dgm:pt modelId="{7E12BF25-11FF-0749-AD87-2BBA4E8B489C}" type="pres">
      <dgm:prSet presAssocID="{301AD483-524C-7D4D-8A02-FF02FDC17E4D}" presName="aSpace2" presStyleCnt="0"/>
      <dgm:spPr/>
    </dgm:pt>
    <dgm:pt modelId="{8A0D0AD9-5926-FB48-8B9F-CD876521C389}" type="pres">
      <dgm:prSet presAssocID="{58A86E07-9B21-7E4A-B2CB-03E09731FCFC}" presName="childNode" presStyleLbl="node1" presStyleIdx="22" presStyleCnt="25">
        <dgm:presLayoutVars>
          <dgm:bulletEnabled val="1"/>
        </dgm:presLayoutVars>
      </dgm:prSet>
      <dgm:spPr/>
      <dgm:t>
        <a:bodyPr/>
        <a:lstStyle/>
        <a:p>
          <a:endParaRPr lang="en-US"/>
        </a:p>
      </dgm:t>
    </dgm:pt>
    <dgm:pt modelId="{9B40B49A-C99E-0549-AFEF-58FD09385E06}" type="pres">
      <dgm:prSet presAssocID="{58A86E07-9B21-7E4A-B2CB-03E09731FCFC}" presName="aSpace2" presStyleCnt="0"/>
      <dgm:spPr/>
    </dgm:pt>
    <dgm:pt modelId="{232B8785-5BCC-4345-BF65-A56059D4CFBE}" type="pres">
      <dgm:prSet presAssocID="{C6538594-7AED-C143-B535-22194B973292}" presName="childNode" presStyleLbl="node1" presStyleIdx="23" presStyleCnt="25">
        <dgm:presLayoutVars>
          <dgm:bulletEnabled val="1"/>
        </dgm:presLayoutVars>
      </dgm:prSet>
      <dgm:spPr/>
      <dgm:t>
        <a:bodyPr/>
        <a:lstStyle/>
        <a:p>
          <a:endParaRPr lang="en-US"/>
        </a:p>
      </dgm:t>
    </dgm:pt>
    <dgm:pt modelId="{65483C04-D2EF-2B44-A6B0-1B9434C5A065}" type="pres">
      <dgm:prSet presAssocID="{C6538594-7AED-C143-B535-22194B973292}" presName="aSpace2" presStyleCnt="0"/>
      <dgm:spPr/>
    </dgm:pt>
    <dgm:pt modelId="{D1E8DC70-9CBA-934C-A12D-639337E9CADF}" type="pres">
      <dgm:prSet presAssocID="{523F0ED9-0DCD-4046-8D48-262A3B8045CF}" presName="childNode" presStyleLbl="node1" presStyleIdx="24" presStyleCnt="25">
        <dgm:presLayoutVars>
          <dgm:bulletEnabled val="1"/>
        </dgm:presLayoutVars>
      </dgm:prSet>
      <dgm:spPr/>
      <dgm:t>
        <a:bodyPr/>
        <a:lstStyle/>
        <a:p>
          <a:endParaRPr lang="en-US"/>
        </a:p>
      </dgm:t>
    </dgm:pt>
  </dgm:ptLst>
  <dgm:cxnLst>
    <dgm:cxn modelId="{0E657618-E4C8-6F44-8CE3-5624A5DE2090}" type="presOf" srcId="{0FD721B4-F8DB-694B-9060-B3E0D879467C}" destId="{4AB54539-3E87-B44A-9E16-12CD6D733D40}" srcOrd="0" destOrd="0" presId="urn:microsoft.com/office/officeart/2005/8/layout/lProcess2"/>
    <dgm:cxn modelId="{9BE5E8A8-BB19-9246-A8B1-26B3273ED495}" srcId="{0FD721B4-F8DB-694B-9060-B3E0D879467C}" destId="{5412D3C0-11B5-F14C-8FD5-7252A754FD12}" srcOrd="3" destOrd="0" parTransId="{87AEE5E7-0874-FE44-975D-FC00217DEF9C}" sibTransId="{09E44A41-5D14-1B4B-B874-EB840E669742}"/>
    <dgm:cxn modelId="{C66EDCBB-7461-3D44-8DAE-7B63886DA6F5}" srcId="{211855AA-76EE-9048-931C-DCFB0E220466}" destId="{0202902B-C38B-8C45-BA4D-3DE23AC9A4AF}" srcOrd="1" destOrd="0" parTransId="{1C742E6B-46AD-CC41-A151-7A628375C7BB}" sibTransId="{77652219-2A09-8E4D-947B-93A6C0599F7C}"/>
    <dgm:cxn modelId="{922FEFB4-3CA7-A840-9F02-7DFF45C415DE}" type="presOf" srcId="{1966988C-D655-954E-96E4-A84AB72DF278}" destId="{28F2B104-1802-3441-8B2D-63E0ED46AE87}" srcOrd="0" destOrd="0" presId="urn:microsoft.com/office/officeart/2005/8/layout/lProcess2"/>
    <dgm:cxn modelId="{24CEB122-CF62-B544-AD90-5C1ADFBBFE74}" type="presOf" srcId="{6B574277-DB1C-0743-8B9E-F3EB1AD151E6}" destId="{C260CCE1-ECF4-AB4E-95D6-8536B2D673E8}" srcOrd="0" destOrd="0" presId="urn:microsoft.com/office/officeart/2005/8/layout/lProcess2"/>
    <dgm:cxn modelId="{8D9575FF-508E-4144-A294-03DBEB91CB54}" srcId="{D83FA956-51BA-4142-897E-6C1C2FBEFBF8}" destId="{58A86E07-9B21-7E4A-B2CB-03E09731FCFC}" srcOrd="2" destOrd="0" parTransId="{73BFF0FD-6553-6C41-B46A-6CDE011660F8}" sibTransId="{3D6A6A8A-BCEA-FC4C-8EFD-8E7D6A5D4CED}"/>
    <dgm:cxn modelId="{769C502F-A71E-3445-8005-C7AE73E5D643}" type="presOf" srcId="{0FD721B4-F8DB-694B-9060-B3E0D879467C}" destId="{71ABB514-DBA8-1941-9CC2-08935B6362FA}" srcOrd="1" destOrd="0" presId="urn:microsoft.com/office/officeart/2005/8/layout/lProcess2"/>
    <dgm:cxn modelId="{4965CBA6-6A37-9A4C-B54A-B6217204AD99}" srcId="{1966988C-D655-954E-96E4-A84AB72DF278}" destId="{0FD721B4-F8DB-694B-9060-B3E0D879467C}" srcOrd="3" destOrd="0" parTransId="{33F8F403-80A1-0044-809D-455412D52800}" sibTransId="{18A3A0B7-2836-5B43-A4FD-793FBDF829D2}"/>
    <dgm:cxn modelId="{18D15165-EF0C-7647-8CB5-F4EF7811AA54}" type="presOf" srcId="{2E12E041-1A1A-9346-B93D-4F6E47736605}" destId="{E95DD892-6155-694A-AE42-4C9833267847}" srcOrd="0" destOrd="0" presId="urn:microsoft.com/office/officeart/2005/8/layout/lProcess2"/>
    <dgm:cxn modelId="{F9BEC370-FF4E-AD4D-95BA-A689049030EE}" type="presOf" srcId="{5C16308F-14E7-D544-B0DD-18CCFCE4E72A}" destId="{086E4A2E-686C-C940-B32F-862E32CF220F}" srcOrd="0" destOrd="0" presId="urn:microsoft.com/office/officeart/2005/8/layout/lProcess2"/>
    <dgm:cxn modelId="{6755AE77-DF1A-854E-A00C-845E50C9E0F2}" type="presOf" srcId="{2CCF8E8D-50E7-0142-A4A7-28D38C7C058D}" destId="{59BEB7CE-777A-904B-968C-C575249A793C}" srcOrd="0" destOrd="0" presId="urn:microsoft.com/office/officeart/2005/8/layout/lProcess2"/>
    <dgm:cxn modelId="{9722F6FA-5AF9-3348-BFF5-DD099EA440F0}" type="presOf" srcId="{D83FA956-51BA-4142-897E-6C1C2FBEFBF8}" destId="{33EB0C26-E501-A445-A5BA-61D1A3DCCF2F}" srcOrd="1" destOrd="0" presId="urn:microsoft.com/office/officeart/2005/8/layout/lProcess2"/>
    <dgm:cxn modelId="{B7B47916-332B-FE47-B0D4-BC8A3768EBF0}" type="presOf" srcId="{3622E31B-ED55-1C46-9DA9-221D430DB9E7}" destId="{69965F9A-3BA8-AB4F-9422-F74A6783DD37}" srcOrd="0" destOrd="0" presId="urn:microsoft.com/office/officeart/2005/8/layout/lProcess2"/>
    <dgm:cxn modelId="{2B855E26-C98D-CF49-8A5A-C5BE92C640A1}" type="presOf" srcId="{301AD483-524C-7D4D-8A02-FF02FDC17E4D}" destId="{4FDA3272-0A3F-8E4C-9926-2A121130E57A}" srcOrd="0" destOrd="0" presId="urn:microsoft.com/office/officeart/2005/8/layout/lProcess2"/>
    <dgm:cxn modelId="{445994E6-51D6-5D4F-95FA-49275678AD27}" type="presOf" srcId="{D8FCB800-D569-9947-AD69-1D890D646BCD}" destId="{CA41C546-DBE3-0044-BBCC-CAC3C6892F67}" srcOrd="0" destOrd="0" presId="urn:microsoft.com/office/officeart/2005/8/layout/lProcess2"/>
    <dgm:cxn modelId="{4F0BB8BB-03F5-2B4D-A918-36362F5E0F85}" type="presOf" srcId="{58A86E07-9B21-7E4A-B2CB-03E09731FCFC}" destId="{8A0D0AD9-5926-FB48-8B9F-CD876521C389}" srcOrd="0" destOrd="0" presId="urn:microsoft.com/office/officeart/2005/8/layout/lProcess2"/>
    <dgm:cxn modelId="{385C0A18-CEBC-0B43-9C26-7AECB38B3E31}" type="presOf" srcId="{8C55A367-D757-C842-ABBB-4F52F5A7B8A0}" destId="{9B746DEC-68BF-5041-BB59-12BCA59A5CF5}" srcOrd="0" destOrd="0" presId="urn:microsoft.com/office/officeart/2005/8/layout/lProcess2"/>
    <dgm:cxn modelId="{346845EA-FBAC-044B-BD05-BDB12256CCD1}" srcId="{211855AA-76EE-9048-931C-DCFB0E220466}" destId="{3622E31B-ED55-1C46-9DA9-221D430DB9E7}" srcOrd="0" destOrd="0" parTransId="{2472BA32-D7C5-5E44-8D12-3EEA122F1503}" sibTransId="{5EE9364A-DCD2-5842-85A7-13B4158A6C89}"/>
    <dgm:cxn modelId="{C9BCEF98-0846-9D43-8B62-8A90975B45D3}" srcId="{D83FA956-51BA-4142-897E-6C1C2FBEFBF8}" destId="{301AD483-524C-7D4D-8A02-FF02FDC17E4D}" srcOrd="1" destOrd="0" parTransId="{1FAA1C4A-8BA9-D14A-BA3F-77FB365D3125}" sibTransId="{13CC14D5-0E7E-FA47-B201-6A21C7C5AFA8}"/>
    <dgm:cxn modelId="{11DE6FE0-A7FE-0945-A213-19741C582B56}" type="presOf" srcId="{C073E30E-2F44-D248-8015-8C663419762F}" destId="{D0BC45C4-8555-F041-9DE4-95E24E2A3973}" srcOrd="0" destOrd="0" presId="urn:microsoft.com/office/officeart/2005/8/layout/lProcess2"/>
    <dgm:cxn modelId="{878B8B99-17ED-1443-B623-E9870A4445BE}" srcId="{1966988C-D655-954E-96E4-A84AB72DF278}" destId="{211855AA-76EE-9048-931C-DCFB0E220466}" srcOrd="1" destOrd="0" parTransId="{BB67A9BD-93FE-F845-9AE4-B383C1D4F969}" sibTransId="{0091CC1F-600C-B341-A275-7F20F96AF997}"/>
    <dgm:cxn modelId="{0133B661-C7BD-9A41-9D47-4F341158CD22}" srcId="{D83FA956-51BA-4142-897E-6C1C2FBEFBF8}" destId="{523F0ED9-0DCD-4046-8D48-262A3B8045CF}" srcOrd="4" destOrd="0" parTransId="{A0096EF2-8427-C942-BFDC-9EAA113D5E8A}" sibTransId="{E779E003-51C3-DC48-A23A-2809D5EEAED2}"/>
    <dgm:cxn modelId="{DCBA5606-A40E-5345-9E61-A3736BCDF856}" srcId="{C0863246-ABCA-414C-9CD9-63832D2EA856}" destId="{161D42CB-EA4D-8442-98B8-ABF11EE6A0E7}" srcOrd="3" destOrd="0" parTransId="{F21205E1-69C9-2B4E-9165-0168C97653CA}" sibTransId="{70263946-4E08-A142-8AD9-EF3014925313}"/>
    <dgm:cxn modelId="{AABCFF9D-D64E-EA48-A747-0207978EE5C9}" srcId="{F907EA7C-E8C5-DF4E-ACBB-195FDC5FAB71}" destId="{ECC3FE67-916F-8B41-B632-C7C9B2D28770}" srcOrd="0" destOrd="0" parTransId="{EE2292AE-F7FB-4F4D-8FEA-25D46FF2B79F}" sibTransId="{E7D8A769-77E0-B94E-BEAD-8EB07E725022}"/>
    <dgm:cxn modelId="{75549D2A-318F-514A-9424-7CABC3477C49}" type="presOf" srcId="{ECC3FE67-916F-8B41-B632-C7C9B2D28770}" destId="{13A25109-3E86-4442-880C-269998A85CEE}" srcOrd="0" destOrd="0" presId="urn:microsoft.com/office/officeart/2005/8/layout/lProcess2"/>
    <dgm:cxn modelId="{7AD7E715-53F4-054E-854C-9903BC635AED}" type="presOf" srcId="{DBB201DC-35FF-C347-BDB8-E755B2E55A6E}" destId="{1DA5623F-A0F2-304D-A23D-6D9A5E6C2311}" srcOrd="0" destOrd="0" presId="urn:microsoft.com/office/officeart/2005/8/layout/lProcess2"/>
    <dgm:cxn modelId="{F0EDFFA1-7F11-3247-B8E1-42BE4B95245C}" type="presOf" srcId="{AD26EE54-5D87-9F44-AFC4-7339D2780B86}" destId="{1A89516E-24C0-7B4E-8DD2-CC22127D9696}" srcOrd="0" destOrd="0" presId="urn:microsoft.com/office/officeart/2005/8/layout/lProcess2"/>
    <dgm:cxn modelId="{5BD74201-3F37-684F-9476-F854F5271D34}" srcId="{0FD721B4-F8DB-694B-9060-B3E0D879467C}" destId="{5C16308F-14E7-D544-B0DD-18CCFCE4E72A}" srcOrd="0" destOrd="0" parTransId="{4A442884-FE49-4A4E-9787-AF3E652C7C36}" sibTransId="{9E83700E-C6B4-4948-A95E-66DB2F826E8B}"/>
    <dgm:cxn modelId="{4E59C5FE-2E8F-C846-9F09-2912327E9032}" type="presOf" srcId="{5203F9FF-F37F-924E-8B5D-4BCB8EAA7100}" destId="{7524EB30-8503-7E4F-A56E-2B0DA1AC5E47}" srcOrd="0" destOrd="0" presId="urn:microsoft.com/office/officeart/2005/8/layout/lProcess2"/>
    <dgm:cxn modelId="{8679FDDC-3B56-3A4F-8D30-24806F8D5F0A}" type="presOf" srcId="{F907EA7C-E8C5-DF4E-ACBB-195FDC5FAB71}" destId="{98F05573-7513-5247-BE4A-446BCBBD854F}" srcOrd="1" destOrd="0" presId="urn:microsoft.com/office/officeart/2005/8/layout/lProcess2"/>
    <dgm:cxn modelId="{AFE89E08-E566-3541-9AE9-E297C90E95A9}" srcId="{F907EA7C-E8C5-DF4E-ACBB-195FDC5FAB71}" destId="{C073E30E-2F44-D248-8015-8C663419762F}" srcOrd="1" destOrd="0" parTransId="{DAC1837F-D783-D046-A74B-0F49B7286407}" sibTransId="{0E531F0B-34B5-C44B-8216-B21549866FEE}"/>
    <dgm:cxn modelId="{A4D584FF-C6EA-9446-8D39-D0C89026DAEE}" srcId="{C0863246-ABCA-414C-9CD9-63832D2EA856}" destId="{AD26EE54-5D87-9F44-AFC4-7339D2780B86}" srcOrd="1" destOrd="0" parTransId="{04B81851-5D1C-B446-A4C6-617DFFB4A201}" sibTransId="{79EF115B-099E-F345-A7F3-9A3D7B5C789D}"/>
    <dgm:cxn modelId="{B25F3A24-ECC4-BF47-B9DE-2E71680D95AD}" type="presOf" srcId="{283DA0B6-15CD-184F-94D1-7EFA96DD8E8A}" destId="{B104B362-69EE-4347-8279-43E59FC174F4}" srcOrd="0" destOrd="0" presId="urn:microsoft.com/office/officeart/2005/8/layout/lProcess2"/>
    <dgm:cxn modelId="{1796EC2E-634D-2C48-AF46-BCAB592845B5}" srcId="{C0863246-ABCA-414C-9CD9-63832D2EA856}" destId="{651FFACA-762F-8040-B523-FAA51D864B83}" srcOrd="0" destOrd="0" parTransId="{1AC72B17-1212-7D47-A789-D643A25E7219}" sibTransId="{D8234B74-6AEF-BA44-A3B2-E3A4FE73AEC5}"/>
    <dgm:cxn modelId="{9B788BEE-D420-4D4C-9C38-6F94369FC6C2}" type="presOf" srcId="{523F0ED9-0DCD-4046-8D48-262A3B8045CF}" destId="{D1E8DC70-9CBA-934C-A12D-639337E9CADF}" srcOrd="0" destOrd="0" presId="urn:microsoft.com/office/officeart/2005/8/layout/lProcess2"/>
    <dgm:cxn modelId="{99D03F9E-FE90-D64A-8CDD-09BD07EFD158}" type="presOf" srcId="{8464FC09-42FF-954D-8F57-F467EE2017E7}" destId="{91528F97-2A97-C241-BDA0-DD63AF66C78F}" srcOrd="0" destOrd="0" presId="urn:microsoft.com/office/officeart/2005/8/layout/lProcess2"/>
    <dgm:cxn modelId="{DB9561D8-C42B-284E-8DC6-CD0972AAF053}" type="presOf" srcId="{651FFACA-762F-8040-B523-FAA51D864B83}" destId="{ABF18057-FCD4-8841-9478-77054DCC179D}" srcOrd="0" destOrd="0" presId="urn:microsoft.com/office/officeart/2005/8/layout/lProcess2"/>
    <dgm:cxn modelId="{9A4E790E-0E8F-C149-9982-73B4805BDE2B}" type="presOf" srcId="{678FDADA-B468-B14B-9CCC-36F3AD4CE9E0}" destId="{42E4F476-EA2D-0E4E-8F24-7ED3CBB58CC0}" srcOrd="0" destOrd="0" presId="urn:microsoft.com/office/officeart/2005/8/layout/lProcess2"/>
    <dgm:cxn modelId="{9824E792-E716-684E-B959-4DC600CF1023}" type="presOf" srcId="{0202902B-C38B-8C45-BA4D-3DE23AC9A4AF}" destId="{58D3E125-E23E-6D40-B81C-A89D002A1B1F}" srcOrd="0" destOrd="0" presId="urn:microsoft.com/office/officeart/2005/8/layout/lProcess2"/>
    <dgm:cxn modelId="{3939D9EC-3A53-2F44-BC5E-26C2FEC6C22A}" type="presOf" srcId="{5412D3C0-11B5-F14C-8FD5-7252A754FD12}" destId="{9FF3654C-55A5-534A-BA19-F3E5BC61C0A7}" srcOrd="0" destOrd="0" presId="urn:microsoft.com/office/officeart/2005/8/layout/lProcess2"/>
    <dgm:cxn modelId="{B670F8DC-6E0E-F049-BF32-D37BE1E8C48F}" type="presOf" srcId="{211855AA-76EE-9048-931C-DCFB0E220466}" destId="{874C94CD-2CA4-1C43-A1B1-7E59A68D94F0}" srcOrd="1" destOrd="0" presId="urn:microsoft.com/office/officeart/2005/8/layout/lProcess2"/>
    <dgm:cxn modelId="{DB52C90D-22B9-364E-B4A6-F6A179E20E8A}" type="presOf" srcId="{C0863246-ABCA-414C-9CD9-63832D2EA856}" destId="{DC371195-6788-4C45-B5EB-7C68E75AC02C}" srcOrd="0" destOrd="0" presId="urn:microsoft.com/office/officeart/2005/8/layout/lProcess2"/>
    <dgm:cxn modelId="{C2C46B6D-6244-6D45-8452-23D0FB656119}" srcId="{F907EA7C-E8C5-DF4E-ACBB-195FDC5FAB71}" destId="{7D5E68A1-5D98-8F40-B87F-EDBE4A775267}" srcOrd="3" destOrd="0" parTransId="{568EEA0F-12D8-4440-86D1-A8CB70B26352}" sibTransId="{C1402E8F-1AC1-4D4A-9D09-452590D2957B}"/>
    <dgm:cxn modelId="{81002083-2268-F54E-8CB8-CC06E8B060E2}" type="presOf" srcId="{F907EA7C-E8C5-DF4E-ACBB-195FDC5FAB71}" destId="{5D3158D5-1DBB-1843-B6D7-E0402E6AF4B8}" srcOrd="0" destOrd="0" presId="urn:microsoft.com/office/officeart/2005/8/layout/lProcess2"/>
    <dgm:cxn modelId="{CF34D15E-A073-2B44-A93C-77F7085C739E}" srcId="{1966988C-D655-954E-96E4-A84AB72DF278}" destId="{C0863246-ABCA-414C-9CD9-63832D2EA856}" srcOrd="2" destOrd="0" parTransId="{74F98430-C3C2-2F41-85A9-B25C75E66D16}" sibTransId="{0A6AA21A-322C-DA42-915E-EC5289166F7D}"/>
    <dgm:cxn modelId="{9C8632A0-173D-144B-9750-9A1EA3AC8D7D}" srcId="{211855AA-76EE-9048-931C-DCFB0E220466}" destId="{8464FC09-42FF-954D-8F57-F467EE2017E7}" srcOrd="3" destOrd="0" parTransId="{377F1A33-F3D8-7D4F-98D3-3CD6B21CF082}" sibTransId="{66CA7875-6F8A-D744-84DC-092A3AA4DFB6}"/>
    <dgm:cxn modelId="{A58B5DF0-BDDD-9F47-9CD2-EF13086B96F4}" srcId="{F907EA7C-E8C5-DF4E-ACBB-195FDC5FAB71}" destId="{6B574277-DB1C-0743-8B9E-F3EB1AD151E6}" srcOrd="5" destOrd="0" parTransId="{D9B60BAC-3F13-D848-9505-FF98F167AE44}" sibTransId="{EFCB153C-7B9F-4049-9DA5-499723FCBD67}"/>
    <dgm:cxn modelId="{8A462F0A-DB7C-9942-A344-E38B03C5A318}" srcId="{F907EA7C-E8C5-DF4E-ACBB-195FDC5FAB71}" destId="{678FDADA-B468-B14B-9CCC-36F3AD4CE9E0}" srcOrd="2" destOrd="0" parTransId="{FCAC0497-25CF-494A-9CDE-707222330B21}" sibTransId="{0A6683A5-075E-7A42-898B-15ACCC8A9CF5}"/>
    <dgm:cxn modelId="{DD681E98-F574-F244-BB1C-A7284AC13EEE}" type="presOf" srcId="{13331646-22EE-E843-84C3-20531DCBF2D0}" destId="{5AD337C1-D966-C249-AB3A-4D2F41017582}" srcOrd="0" destOrd="0" presId="urn:microsoft.com/office/officeart/2005/8/layout/lProcess2"/>
    <dgm:cxn modelId="{2864E2E3-01C8-0C47-A9CC-B156C349CB1E}" srcId="{D83FA956-51BA-4142-897E-6C1C2FBEFBF8}" destId="{13331646-22EE-E843-84C3-20531DCBF2D0}" srcOrd="0" destOrd="0" parTransId="{A41C258F-8FFA-1741-B025-4EEE2603E56C}" sibTransId="{1B4C48AC-6D5B-E845-9AEF-27C249CABEF5}"/>
    <dgm:cxn modelId="{6998B603-F3D1-7547-9398-7DA87F33064E}" srcId="{211855AA-76EE-9048-931C-DCFB0E220466}" destId="{8C55A367-D757-C842-ABBB-4F52F5A7B8A0}" srcOrd="2" destOrd="0" parTransId="{DA438C48-83AE-B04F-B698-ABADBDBEB0E7}" sibTransId="{B8AAC2BD-D4D9-E640-8044-E22298903847}"/>
    <dgm:cxn modelId="{AC6861F1-7466-A249-9B89-8E5CDD3FAC28}" srcId="{1966988C-D655-954E-96E4-A84AB72DF278}" destId="{F907EA7C-E8C5-DF4E-ACBB-195FDC5FAB71}" srcOrd="0" destOrd="0" parTransId="{70E07CDD-A780-774B-9121-3EBFC6DF99D7}" sibTransId="{FDC1014C-9B89-554D-880F-180274DF7009}"/>
    <dgm:cxn modelId="{AD442960-69F5-6D4D-A107-AFC8A5098EDA}" type="presOf" srcId="{D83FA956-51BA-4142-897E-6C1C2FBEFBF8}" destId="{9B16A9D5-AB1C-2A4B-9688-1FC36E9379E0}" srcOrd="0" destOrd="0" presId="urn:microsoft.com/office/officeart/2005/8/layout/lProcess2"/>
    <dgm:cxn modelId="{F39A4ED6-9F22-174A-943A-99D7A53F927F}" srcId="{0FD721B4-F8DB-694B-9060-B3E0D879467C}" destId="{283DA0B6-15CD-184F-94D1-7EFA96DD8E8A}" srcOrd="2" destOrd="0" parTransId="{635B3473-5E00-7047-A4E0-93E779E88F08}" sibTransId="{55CCEBF5-AA0A-434D-BC4F-7164FAD6FF4B}"/>
    <dgm:cxn modelId="{3BEF202D-3A8F-D94C-95FD-9DF9412D0486}" type="presOf" srcId="{211855AA-76EE-9048-931C-DCFB0E220466}" destId="{8443D101-2DD0-2642-9816-368121E390FF}" srcOrd="0" destOrd="0" presId="urn:microsoft.com/office/officeart/2005/8/layout/lProcess2"/>
    <dgm:cxn modelId="{2D8FF205-5E8E-8D49-89A3-7E49C4890862}" srcId="{F907EA7C-E8C5-DF4E-ACBB-195FDC5FAB71}" destId="{2CCF8E8D-50E7-0142-A4A7-28D38C7C058D}" srcOrd="4" destOrd="0" parTransId="{C50607FE-738D-E946-A743-A5B2C848767A}" sibTransId="{CBD6C52B-7BF1-FA4F-9202-533E8A491F41}"/>
    <dgm:cxn modelId="{F8537BBE-28EA-FB46-8AC9-B327DBED6DC6}" srcId="{211855AA-76EE-9048-931C-DCFB0E220466}" destId="{2E12E041-1A1A-9346-B93D-4F6E47736605}" srcOrd="4" destOrd="0" parTransId="{FB63FB57-47DA-554B-82BE-718A6626B299}" sibTransId="{CA85352D-F06F-3D4B-B3EA-774394CB9B39}"/>
    <dgm:cxn modelId="{44549A06-A063-E847-8E2A-F3DECE929CFE}" type="presOf" srcId="{7D5E68A1-5D98-8F40-B87F-EDBE4A775267}" destId="{1A719005-0EF8-9F47-8D74-8A842A64C224}" srcOrd="0" destOrd="0" presId="urn:microsoft.com/office/officeart/2005/8/layout/lProcess2"/>
    <dgm:cxn modelId="{AE718A3A-0990-E74D-8BAF-39B0FC8B2821}" type="presOf" srcId="{C0863246-ABCA-414C-9CD9-63832D2EA856}" destId="{8DEEE71A-5A53-3348-8FAA-41FCEC360C39}" srcOrd="1" destOrd="0" presId="urn:microsoft.com/office/officeart/2005/8/layout/lProcess2"/>
    <dgm:cxn modelId="{0D8DAA65-233E-834A-A777-3E137C20D16E}" srcId="{C0863246-ABCA-414C-9CD9-63832D2EA856}" destId="{DBB201DC-35FF-C347-BDB8-E755B2E55A6E}" srcOrd="4" destOrd="0" parTransId="{415E7E27-8C4D-3F46-A96B-8811D92FFE41}" sibTransId="{E99D98BE-3053-414E-A52D-6097CD8CE296}"/>
    <dgm:cxn modelId="{D22E3534-4B89-1A4B-B32A-9CE8943953E4}" srcId="{D83FA956-51BA-4142-897E-6C1C2FBEFBF8}" destId="{C6538594-7AED-C143-B535-22194B973292}" srcOrd="3" destOrd="0" parTransId="{6110A516-B33F-8B4C-924A-B2373D30796A}" sibTransId="{E6D3D9F0-FD54-4445-AF97-6A5CD019AB1D}"/>
    <dgm:cxn modelId="{543E073A-ACFE-DE4A-899F-7E4404143CD3}" srcId="{C0863246-ABCA-414C-9CD9-63832D2EA856}" destId="{D8FCB800-D569-9947-AD69-1D890D646BCD}" srcOrd="2" destOrd="0" parTransId="{716C1AA4-D14A-AF45-AD0B-12F68825520E}" sibTransId="{491DA030-B256-664C-AFE0-00A176156ABB}"/>
    <dgm:cxn modelId="{962E7403-AACB-044F-A158-8F62F8EABBA1}" type="presOf" srcId="{161D42CB-EA4D-8442-98B8-ABF11EE6A0E7}" destId="{22278BFC-CDDA-B444-BD0A-5C21E283109A}" srcOrd="0" destOrd="0" presId="urn:microsoft.com/office/officeart/2005/8/layout/lProcess2"/>
    <dgm:cxn modelId="{485EEB11-3DCA-B64B-AB10-DE093C1C13AE}" srcId="{1966988C-D655-954E-96E4-A84AB72DF278}" destId="{D83FA956-51BA-4142-897E-6C1C2FBEFBF8}" srcOrd="4" destOrd="0" parTransId="{015DA323-9FD2-5C42-93BB-F705DA6FF673}" sibTransId="{20D9078D-989A-E242-BB64-64EF66129980}"/>
    <dgm:cxn modelId="{6B2FEC3D-AF2B-AE45-913A-CEC993A52128}" srcId="{0FD721B4-F8DB-694B-9060-B3E0D879467C}" destId="{5203F9FF-F37F-924E-8B5D-4BCB8EAA7100}" srcOrd="1" destOrd="0" parTransId="{71C39AB0-7245-8244-A757-5118DC215D2B}" sibTransId="{C5DD7AF5-A872-0945-9447-B27CB6699D99}"/>
    <dgm:cxn modelId="{428D31BD-D186-914C-943B-A4F8B07C8BA8}" type="presOf" srcId="{C6538594-7AED-C143-B535-22194B973292}" destId="{232B8785-5BCC-4345-BF65-A56059D4CFBE}" srcOrd="0" destOrd="0" presId="urn:microsoft.com/office/officeart/2005/8/layout/lProcess2"/>
    <dgm:cxn modelId="{21F0DBB4-E3E1-6948-B38B-2D3DC64DF4BC}" type="presParOf" srcId="{28F2B104-1802-3441-8B2D-63E0ED46AE87}" destId="{3EF3E25D-C14B-E545-B5DB-4F19D14E4B39}" srcOrd="0" destOrd="0" presId="urn:microsoft.com/office/officeart/2005/8/layout/lProcess2"/>
    <dgm:cxn modelId="{741BBAD7-35B1-0B41-B039-C3C958D6D31C}" type="presParOf" srcId="{3EF3E25D-C14B-E545-B5DB-4F19D14E4B39}" destId="{5D3158D5-1DBB-1843-B6D7-E0402E6AF4B8}" srcOrd="0" destOrd="0" presId="urn:microsoft.com/office/officeart/2005/8/layout/lProcess2"/>
    <dgm:cxn modelId="{4D8BAA2E-EB91-B543-AE8C-8919014FFCC2}" type="presParOf" srcId="{3EF3E25D-C14B-E545-B5DB-4F19D14E4B39}" destId="{98F05573-7513-5247-BE4A-446BCBBD854F}" srcOrd="1" destOrd="0" presId="urn:microsoft.com/office/officeart/2005/8/layout/lProcess2"/>
    <dgm:cxn modelId="{2EA24B1B-A3B0-6B4E-B90C-7C7B2DF1C0BF}" type="presParOf" srcId="{3EF3E25D-C14B-E545-B5DB-4F19D14E4B39}" destId="{C3065338-ADDC-7042-A63B-1AEFBA281C8F}" srcOrd="2" destOrd="0" presId="urn:microsoft.com/office/officeart/2005/8/layout/lProcess2"/>
    <dgm:cxn modelId="{FEDD3A0F-E87A-584D-B8FD-D3A09272BA4B}" type="presParOf" srcId="{C3065338-ADDC-7042-A63B-1AEFBA281C8F}" destId="{B6D5804D-122B-AC40-8165-2B64EA9AF276}" srcOrd="0" destOrd="0" presId="urn:microsoft.com/office/officeart/2005/8/layout/lProcess2"/>
    <dgm:cxn modelId="{947D4BC0-515E-6747-B383-17D9FEDBF1B6}" type="presParOf" srcId="{B6D5804D-122B-AC40-8165-2B64EA9AF276}" destId="{13A25109-3E86-4442-880C-269998A85CEE}" srcOrd="0" destOrd="0" presId="urn:microsoft.com/office/officeart/2005/8/layout/lProcess2"/>
    <dgm:cxn modelId="{DB00D623-0C42-9C44-8AA3-64E4F94F27A0}" type="presParOf" srcId="{B6D5804D-122B-AC40-8165-2B64EA9AF276}" destId="{D46B3E4E-D2B0-A24E-A5D5-33DC1E0A9F4C}" srcOrd="1" destOrd="0" presId="urn:microsoft.com/office/officeart/2005/8/layout/lProcess2"/>
    <dgm:cxn modelId="{5EBB7784-F0F6-0D42-9785-BA0C660D7E0E}" type="presParOf" srcId="{B6D5804D-122B-AC40-8165-2B64EA9AF276}" destId="{D0BC45C4-8555-F041-9DE4-95E24E2A3973}" srcOrd="2" destOrd="0" presId="urn:microsoft.com/office/officeart/2005/8/layout/lProcess2"/>
    <dgm:cxn modelId="{AE6BA36C-136A-5948-BE87-6B35876B773D}" type="presParOf" srcId="{B6D5804D-122B-AC40-8165-2B64EA9AF276}" destId="{BF218180-BD28-1749-BCDC-515F670B187B}" srcOrd="3" destOrd="0" presId="urn:microsoft.com/office/officeart/2005/8/layout/lProcess2"/>
    <dgm:cxn modelId="{396C2046-122A-B44B-B2D6-6E02EE0C8589}" type="presParOf" srcId="{B6D5804D-122B-AC40-8165-2B64EA9AF276}" destId="{42E4F476-EA2D-0E4E-8F24-7ED3CBB58CC0}" srcOrd="4" destOrd="0" presId="urn:microsoft.com/office/officeart/2005/8/layout/lProcess2"/>
    <dgm:cxn modelId="{5ADBA59A-7383-D144-9FF8-D330640C36A7}" type="presParOf" srcId="{B6D5804D-122B-AC40-8165-2B64EA9AF276}" destId="{068F3AEA-713B-4149-B05B-A770733009A9}" srcOrd="5" destOrd="0" presId="urn:microsoft.com/office/officeart/2005/8/layout/lProcess2"/>
    <dgm:cxn modelId="{193BAB62-D015-7040-B4D2-AE304A0EE32A}" type="presParOf" srcId="{B6D5804D-122B-AC40-8165-2B64EA9AF276}" destId="{1A719005-0EF8-9F47-8D74-8A842A64C224}" srcOrd="6" destOrd="0" presId="urn:microsoft.com/office/officeart/2005/8/layout/lProcess2"/>
    <dgm:cxn modelId="{C96EF7F8-13B1-2945-8FA5-734C74F69E0E}" type="presParOf" srcId="{B6D5804D-122B-AC40-8165-2B64EA9AF276}" destId="{DF4BB2B9-EECE-D842-B711-5387D48423EF}" srcOrd="7" destOrd="0" presId="urn:microsoft.com/office/officeart/2005/8/layout/lProcess2"/>
    <dgm:cxn modelId="{0F822D65-281C-A243-8FF3-32D183658603}" type="presParOf" srcId="{B6D5804D-122B-AC40-8165-2B64EA9AF276}" destId="{59BEB7CE-777A-904B-968C-C575249A793C}" srcOrd="8" destOrd="0" presId="urn:microsoft.com/office/officeart/2005/8/layout/lProcess2"/>
    <dgm:cxn modelId="{4573DCAC-80DB-9E4A-B778-952F49E56BD9}" type="presParOf" srcId="{B6D5804D-122B-AC40-8165-2B64EA9AF276}" destId="{77B80FDF-2050-C944-95AC-71B26AC29510}" srcOrd="9" destOrd="0" presId="urn:microsoft.com/office/officeart/2005/8/layout/lProcess2"/>
    <dgm:cxn modelId="{E71FE97A-F8D5-F04C-AB79-19F44BE910EF}" type="presParOf" srcId="{B6D5804D-122B-AC40-8165-2B64EA9AF276}" destId="{C260CCE1-ECF4-AB4E-95D6-8536B2D673E8}" srcOrd="10" destOrd="0" presId="urn:microsoft.com/office/officeart/2005/8/layout/lProcess2"/>
    <dgm:cxn modelId="{EB6E90CA-72FB-B147-91AA-CC43D4A102EE}" type="presParOf" srcId="{28F2B104-1802-3441-8B2D-63E0ED46AE87}" destId="{2E689B9F-49C9-314C-BA7C-67CC08BB406A}" srcOrd="1" destOrd="0" presId="urn:microsoft.com/office/officeart/2005/8/layout/lProcess2"/>
    <dgm:cxn modelId="{669DF6A4-30E7-984C-AA31-B2E65505239E}" type="presParOf" srcId="{28F2B104-1802-3441-8B2D-63E0ED46AE87}" destId="{1187DB17-25B8-6546-B684-33096B01A500}" srcOrd="2" destOrd="0" presId="urn:microsoft.com/office/officeart/2005/8/layout/lProcess2"/>
    <dgm:cxn modelId="{6D5CB171-BD5E-714A-B97C-8D48AFB99DB4}" type="presParOf" srcId="{1187DB17-25B8-6546-B684-33096B01A500}" destId="{8443D101-2DD0-2642-9816-368121E390FF}" srcOrd="0" destOrd="0" presId="urn:microsoft.com/office/officeart/2005/8/layout/lProcess2"/>
    <dgm:cxn modelId="{433A9C78-268F-CB4F-A805-C408AE0018D3}" type="presParOf" srcId="{1187DB17-25B8-6546-B684-33096B01A500}" destId="{874C94CD-2CA4-1C43-A1B1-7E59A68D94F0}" srcOrd="1" destOrd="0" presId="urn:microsoft.com/office/officeart/2005/8/layout/lProcess2"/>
    <dgm:cxn modelId="{BEBC37D0-4B98-C646-8CD6-586344DEAA5B}" type="presParOf" srcId="{1187DB17-25B8-6546-B684-33096B01A500}" destId="{7857B74D-1A28-884C-9D68-2597E605AE21}" srcOrd="2" destOrd="0" presId="urn:microsoft.com/office/officeart/2005/8/layout/lProcess2"/>
    <dgm:cxn modelId="{D774939B-D6AB-684C-907B-92F242B92335}" type="presParOf" srcId="{7857B74D-1A28-884C-9D68-2597E605AE21}" destId="{4F4E1D23-DEA2-8644-9E43-3E65D5D5F3A6}" srcOrd="0" destOrd="0" presId="urn:microsoft.com/office/officeart/2005/8/layout/lProcess2"/>
    <dgm:cxn modelId="{66D26B0B-C9CD-D546-BABC-EF544B320757}" type="presParOf" srcId="{4F4E1D23-DEA2-8644-9E43-3E65D5D5F3A6}" destId="{69965F9A-3BA8-AB4F-9422-F74A6783DD37}" srcOrd="0" destOrd="0" presId="urn:microsoft.com/office/officeart/2005/8/layout/lProcess2"/>
    <dgm:cxn modelId="{D3A2C0A1-36BE-FD46-AF5D-C070A010C35C}" type="presParOf" srcId="{4F4E1D23-DEA2-8644-9E43-3E65D5D5F3A6}" destId="{8C920D8C-595B-3945-BC2A-7C875FB7E9CD}" srcOrd="1" destOrd="0" presId="urn:microsoft.com/office/officeart/2005/8/layout/lProcess2"/>
    <dgm:cxn modelId="{6BF47A1D-9255-0D47-AF64-F27CD008B7D9}" type="presParOf" srcId="{4F4E1D23-DEA2-8644-9E43-3E65D5D5F3A6}" destId="{58D3E125-E23E-6D40-B81C-A89D002A1B1F}" srcOrd="2" destOrd="0" presId="urn:microsoft.com/office/officeart/2005/8/layout/lProcess2"/>
    <dgm:cxn modelId="{619A1D38-5057-0E49-BA80-426F8874664F}" type="presParOf" srcId="{4F4E1D23-DEA2-8644-9E43-3E65D5D5F3A6}" destId="{07EDF9AD-6625-5341-8C70-AA3BEC0799C7}" srcOrd="3" destOrd="0" presId="urn:microsoft.com/office/officeart/2005/8/layout/lProcess2"/>
    <dgm:cxn modelId="{F5B88AF8-62BB-3341-B32A-0834732DC0A2}" type="presParOf" srcId="{4F4E1D23-DEA2-8644-9E43-3E65D5D5F3A6}" destId="{9B746DEC-68BF-5041-BB59-12BCA59A5CF5}" srcOrd="4" destOrd="0" presId="urn:microsoft.com/office/officeart/2005/8/layout/lProcess2"/>
    <dgm:cxn modelId="{418591F0-9815-CF47-AA09-FDC8FA9AE447}" type="presParOf" srcId="{4F4E1D23-DEA2-8644-9E43-3E65D5D5F3A6}" destId="{0A8F4468-F31F-2C4E-845D-7E42BBA25EA4}" srcOrd="5" destOrd="0" presId="urn:microsoft.com/office/officeart/2005/8/layout/lProcess2"/>
    <dgm:cxn modelId="{1D57E443-DBDD-E449-BA9E-C7D88A95B375}" type="presParOf" srcId="{4F4E1D23-DEA2-8644-9E43-3E65D5D5F3A6}" destId="{91528F97-2A97-C241-BDA0-DD63AF66C78F}" srcOrd="6" destOrd="0" presId="urn:microsoft.com/office/officeart/2005/8/layout/lProcess2"/>
    <dgm:cxn modelId="{9BA7F7D2-3444-0349-935B-C4A3413C086D}" type="presParOf" srcId="{4F4E1D23-DEA2-8644-9E43-3E65D5D5F3A6}" destId="{59202C4C-3D74-FD4E-A5C1-A8FB1827A171}" srcOrd="7" destOrd="0" presId="urn:microsoft.com/office/officeart/2005/8/layout/lProcess2"/>
    <dgm:cxn modelId="{9B8B0FE1-42AD-6F4C-811F-10BB2580C42D}" type="presParOf" srcId="{4F4E1D23-DEA2-8644-9E43-3E65D5D5F3A6}" destId="{E95DD892-6155-694A-AE42-4C9833267847}" srcOrd="8" destOrd="0" presId="urn:microsoft.com/office/officeart/2005/8/layout/lProcess2"/>
    <dgm:cxn modelId="{811A1E0B-A750-4541-B3AE-F4CB530E6845}" type="presParOf" srcId="{28F2B104-1802-3441-8B2D-63E0ED46AE87}" destId="{CB22C894-51E5-A448-B96A-E5DD59D4300A}" srcOrd="3" destOrd="0" presId="urn:microsoft.com/office/officeart/2005/8/layout/lProcess2"/>
    <dgm:cxn modelId="{41C3BC42-23D1-5F4A-97BB-C7E505490AEB}" type="presParOf" srcId="{28F2B104-1802-3441-8B2D-63E0ED46AE87}" destId="{68BB49F5-B62C-1E49-B99E-397888DBB4F7}" srcOrd="4" destOrd="0" presId="urn:microsoft.com/office/officeart/2005/8/layout/lProcess2"/>
    <dgm:cxn modelId="{9655CF98-9E22-A642-9156-9D8359621EB4}" type="presParOf" srcId="{68BB49F5-B62C-1E49-B99E-397888DBB4F7}" destId="{DC371195-6788-4C45-B5EB-7C68E75AC02C}" srcOrd="0" destOrd="0" presId="urn:microsoft.com/office/officeart/2005/8/layout/lProcess2"/>
    <dgm:cxn modelId="{D827AF26-DD3A-7343-AFE0-73AD37F64117}" type="presParOf" srcId="{68BB49F5-B62C-1E49-B99E-397888DBB4F7}" destId="{8DEEE71A-5A53-3348-8FAA-41FCEC360C39}" srcOrd="1" destOrd="0" presId="urn:microsoft.com/office/officeart/2005/8/layout/lProcess2"/>
    <dgm:cxn modelId="{DAB15E76-2147-3D45-873A-3BFA75EA1B62}" type="presParOf" srcId="{68BB49F5-B62C-1E49-B99E-397888DBB4F7}" destId="{753C82D6-9EFB-B04F-A046-10AA838E9527}" srcOrd="2" destOrd="0" presId="urn:microsoft.com/office/officeart/2005/8/layout/lProcess2"/>
    <dgm:cxn modelId="{953C4E7F-CEFE-3A4C-BE08-C77DD42C90AA}" type="presParOf" srcId="{753C82D6-9EFB-B04F-A046-10AA838E9527}" destId="{1CFAE333-FE32-CF48-9B6C-90816BD45514}" srcOrd="0" destOrd="0" presId="urn:microsoft.com/office/officeart/2005/8/layout/lProcess2"/>
    <dgm:cxn modelId="{C10ECFD5-8233-6B41-AB4F-F97BAF02302D}" type="presParOf" srcId="{1CFAE333-FE32-CF48-9B6C-90816BD45514}" destId="{ABF18057-FCD4-8841-9478-77054DCC179D}" srcOrd="0" destOrd="0" presId="urn:microsoft.com/office/officeart/2005/8/layout/lProcess2"/>
    <dgm:cxn modelId="{6FCBA3E1-76B0-6E45-A8C8-9F1C0883DA90}" type="presParOf" srcId="{1CFAE333-FE32-CF48-9B6C-90816BD45514}" destId="{FBE626F1-2C30-6E45-909C-8B649DEC3AA6}" srcOrd="1" destOrd="0" presId="urn:microsoft.com/office/officeart/2005/8/layout/lProcess2"/>
    <dgm:cxn modelId="{AC153F1E-DA9D-7F48-9584-2CC6C43CCD1C}" type="presParOf" srcId="{1CFAE333-FE32-CF48-9B6C-90816BD45514}" destId="{1A89516E-24C0-7B4E-8DD2-CC22127D9696}" srcOrd="2" destOrd="0" presId="urn:microsoft.com/office/officeart/2005/8/layout/lProcess2"/>
    <dgm:cxn modelId="{70B402DF-7E46-E14B-83FB-33C98B0A8801}" type="presParOf" srcId="{1CFAE333-FE32-CF48-9B6C-90816BD45514}" destId="{81746ADC-F7D4-BB4C-882F-33D3D50F0A66}" srcOrd="3" destOrd="0" presId="urn:microsoft.com/office/officeart/2005/8/layout/lProcess2"/>
    <dgm:cxn modelId="{C77BD84E-36A9-1447-AB43-0912BDEBBBA5}" type="presParOf" srcId="{1CFAE333-FE32-CF48-9B6C-90816BD45514}" destId="{CA41C546-DBE3-0044-BBCC-CAC3C6892F67}" srcOrd="4" destOrd="0" presId="urn:microsoft.com/office/officeart/2005/8/layout/lProcess2"/>
    <dgm:cxn modelId="{95C7261A-91E3-8648-82D7-9DD6443F564F}" type="presParOf" srcId="{1CFAE333-FE32-CF48-9B6C-90816BD45514}" destId="{61661F7D-FA5E-094F-BE72-B101DED9DC59}" srcOrd="5" destOrd="0" presId="urn:microsoft.com/office/officeart/2005/8/layout/lProcess2"/>
    <dgm:cxn modelId="{BE0DD6F8-02DE-CC4F-855F-A8697DF3803E}" type="presParOf" srcId="{1CFAE333-FE32-CF48-9B6C-90816BD45514}" destId="{22278BFC-CDDA-B444-BD0A-5C21E283109A}" srcOrd="6" destOrd="0" presId="urn:microsoft.com/office/officeart/2005/8/layout/lProcess2"/>
    <dgm:cxn modelId="{9BA9856A-3408-F448-9D8B-CB9E883613CE}" type="presParOf" srcId="{1CFAE333-FE32-CF48-9B6C-90816BD45514}" destId="{A681C5CE-8070-8547-87F4-D0DA481E798B}" srcOrd="7" destOrd="0" presId="urn:microsoft.com/office/officeart/2005/8/layout/lProcess2"/>
    <dgm:cxn modelId="{4F5EB978-A2CE-564D-80B8-FE9478DD65A0}" type="presParOf" srcId="{1CFAE333-FE32-CF48-9B6C-90816BD45514}" destId="{1DA5623F-A0F2-304D-A23D-6D9A5E6C2311}" srcOrd="8" destOrd="0" presId="urn:microsoft.com/office/officeart/2005/8/layout/lProcess2"/>
    <dgm:cxn modelId="{0F116795-BFDC-0E42-A462-E16D7595FEA0}" type="presParOf" srcId="{28F2B104-1802-3441-8B2D-63E0ED46AE87}" destId="{49115570-E767-0C42-B33C-15A20F0477B0}" srcOrd="5" destOrd="0" presId="urn:microsoft.com/office/officeart/2005/8/layout/lProcess2"/>
    <dgm:cxn modelId="{6F5266AE-30D7-814D-B7E3-2789CFD7B3F7}" type="presParOf" srcId="{28F2B104-1802-3441-8B2D-63E0ED46AE87}" destId="{35C64A06-5360-A145-A325-47DC3E8BC2AA}" srcOrd="6" destOrd="0" presId="urn:microsoft.com/office/officeart/2005/8/layout/lProcess2"/>
    <dgm:cxn modelId="{C39A405A-471A-AA4B-9657-B7480395A101}" type="presParOf" srcId="{35C64A06-5360-A145-A325-47DC3E8BC2AA}" destId="{4AB54539-3E87-B44A-9E16-12CD6D733D40}" srcOrd="0" destOrd="0" presId="urn:microsoft.com/office/officeart/2005/8/layout/lProcess2"/>
    <dgm:cxn modelId="{4E4CCCB0-E9C9-2349-9A6F-FC3682F8A5A3}" type="presParOf" srcId="{35C64A06-5360-A145-A325-47DC3E8BC2AA}" destId="{71ABB514-DBA8-1941-9CC2-08935B6362FA}" srcOrd="1" destOrd="0" presId="urn:microsoft.com/office/officeart/2005/8/layout/lProcess2"/>
    <dgm:cxn modelId="{EB758D98-64E8-6944-8B84-65E23524DEB2}" type="presParOf" srcId="{35C64A06-5360-A145-A325-47DC3E8BC2AA}" destId="{62A90E02-F4B2-8047-BB42-37B3A20CA5CD}" srcOrd="2" destOrd="0" presId="urn:microsoft.com/office/officeart/2005/8/layout/lProcess2"/>
    <dgm:cxn modelId="{512AAAB4-8D9A-C44C-9FDA-DA470C02B228}" type="presParOf" srcId="{62A90E02-F4B2-8047-BB42-37B3A20CA5CD}" destId="{54EB6BFF-362A-8147-8226-F6099CA20138}" srcOrd="0" destOrd="0" presId="urn:microsoft.com/office/officeart/2005/8/layout/lProcess2"/>
    <dgm:cxn modelId="{6A72EA17-922D-7F47-B513-07F0E92F23A0}" type="presParOf" srcId="{54EB6BFF-362A-8147-8226-F6099CA20138}" destId="{086E4A2E-686C-C940-B32F-862E32CF220F}" srcOrd="0" destOrd="0" presId="urn:microsoft.com/office/officeart/2005/8/layout/lProcess2"/>
    <dgm:cxn modelId="{F0D206A5-2E06-AA46-9950-4074338BB3BB}" type="presParOf" srcId="{54EB6BFF-362A-8147-8226-F6099CA20138}" destId="{2D192C3E-1E0D-CB49-BDFF-442D74E0E1EA}" srcOrd="1" destOrd="0" presId="urn:microsoft.com/office/officeart/2005/8/layout/lProcess2"/>
    <dgm:cxn modelId="{D82305F4-C65D-CC4A-B7D3-E137A0121D31}" type="presParOf" srcId="{54EB6BFF-362A-8147-8226-F6099CA20138}" destId="{7524EB30-8503-7E4F-A56E-2B0DA1AC5E47}" srcOrd="2" destOrd="0" presId="urn:microsoft.com/office/officeart/2005/8/layout/lProcess2"/>
    <dgm:cxn modelId="{CE43023D-651D-0A44-80A7-60876FBD49F4}" type="presParOf" srcId="{54EB6BFF-362A-8147-8226-F6099CA20138}" destId="{E9EBA390-5C0C-BF4C-A3BF-FE3637847B7B}" srcOrd="3" destOrd="0" presId="urn:microsoft.com/office/officeart/2005/8/layout/lProcess2"/>
    <dgm:cxn modelId="{D9DFAE6C-3802-A944-9115-7F4CB633A643}" type="presParOf" srcId="{54EB6BFF-362A-8147-8226-F6099CA20138}" destId="{B104B362-69EE-4347-8279-43E59FC174F4}" srcOrd="4" destOrd="0" presId="urn:microsoft.com/office/officeart/2005/8/layout/lProcess2"/>
    <dgm:cxn modelId="{26F85BAE-BB97-F542-89CE-2648E46FF8FB}" type="presParOf" srcId="{54EB6BFF-362A-8147-8226-F6099CA20138}" destId="{8CDBD817-2F29-3645-BC8A-742005F6E75F}" srcOrd="5" destOrd="0" presId="urn:microsoft.com/office/officeart/2005/8/layout/lProcess2"/>
    <dgm:cxn modelId="{A6F11DFF-867B-8F4A-A31E-F977C5A096F5}" type="presParOf" srcId="{54EB6BFF-362A-8147-8226-F6099CA20138}" destId="{9FF3654C-55A5-534A-BA19-F3E5BC61C0A7}" srcOrd="6" destOrd="0" presId="urn:microsoft.com/office/officeart/2005/8/layout/lProcess2"/>
    <dgm:cxn modelId="{4FE76FA4-DBB4-0A48-A84A-EC6602BF7C9A}" type="presParOf" srcId="{28F2B104-1802-3441-8B2D-63E0ED46AE87}" destId="{F62C749D-5D94-8448-B932-87254EA2A96E}" srcOrd="7" destOrd="0" presId="urn:microsoft.com/office/officeart/2005/8/layout/lProcess2"/>
    <dgm:cxn modelId="{60C53B4D-87E7-7342-AA75-04E03F81C82A}" type="presParOf" srcId="{28F2B104-1802-3441-8B2D-63E0ED46AE87}" destId="{4ED8E994-5AAE-9543-888F-CA69879F4203}" srcOrd="8" destOrd="0" presId="urn:microsoft.com/office/officeart/2005/8/layout/lProcess2"/>
    <dgm:cxn modelId="{D0115430-E310-F243-8161-7AE328D9F683}" type="presParOf" srcId="{4ED8E994-5AAE-9543-888F-CA69879F4203}" destId="{9B16A9D5-AB1C-2A4B-9688-1FC36E9379E0}" srcOrd="0" destOrd="0" presId="urn:microsoft.com/office/officeart/2005/8/layout/lProcess2"/>
    <dgm:cxn modelId="{8E2536D2-E3AD-1844-842C-03D7C79685D4}" type="presParOf" srcId="{4ED8E994-5AAE-9543-888F-CA69879F4203}" destId="{33EB0C26-E501-A445-A5BA-61D1A3DCCF2F}" srcOrd="1" destOrd="0" presId="urn:microsoft.com/office/officeart/2005/8/layout/lProcess2"/>
    <dgm:cxn modelId="{257C7F50-0F60-7648-8CD2-8CA733866595}" type="presParOf" srcId="{4ED8E994-5AAE-9543-888F-CA69879F4203}" destId="{C43F91C5-2F5E-094A-9940-A452B874753C}" srcOrd="2" destOrd="0" presId="urn:microsoft.com/office/officeart/2005/8/layout/lProcess2"/>
    <dgm:cxn modelId="{6C633A4F-DDC8-404B-BC28-061CEF9482AA}" type="presParOf" srcId="{C43F91C5-2F5E-094A-9940-A452B874753C}" destId="{C96CC60D-7667-8740-A496-2DB54EA65367}" srcOrd="0" destOrd="0" presId="urn:microsoft.com/office/officeart/2005/8/layout/lProcess2"/>
    <dgm:cxn modelId="{965C3AEF-C8DD-1744-9E39-FAE142B9355E}" type="presParOf" srcId="{C96CC60D-7667-8740-A496-2DB54EA65367}" destId="{5AD337C1-D966-C249-AB3A-4D2F41017582}" srcOrd="0" destOrd="0" presId="urn:microsoft.com/office/officeart/2005/8/layout/lProcess2"/>
    <dgm:cxn modelId="{A6645A79-F586-154A-8C9A-4D0495CA7247}" type="presParOf" srcId="{C96CC60D-7667-8740-A496-2DB54EA65367}" destId="{C0E266F0-F591-B241-8470-EFA7A9078189}" srcOrd="1" destOrd="0" presId="urn:microsoft.com/office/officeart/2005/8/layout/lProcess2"/>
    <dgm:cxn modelId="{23FF8C32-ACAA-D143-8684-BAF7E5B2742E}" type="presParOf" srcId="{C96CC60D-7667-8740-A496-2DB54EA65367}" destId="{4FDA3272-0A3F-8E4C-9926-2A121130E57A}" srcOrd="2" destOrd="0" presId="urn:microsoft.com/office/officeart/2005/8/layout/lProcess2"/>
    <dgm:cxn modelId="{A038F413-7B8D-6645-8315-15786389BA1D}" type="presParOf" srcId="{C96CC60D-7667-8740-A496-2DB54EA65367}" destId="{7E12BF25-11FF-0749-AD87-2BBA4E8B489C}" srcOrd="3" destOrd="0" presId="urn:microsoft.com/office/officeart/2005/8/layout/lProcess2"/>
    <dgm:cxn modelId="{656B257B-137F-4D47-930E-DB8D65046428}" type="presParOf" srcId="{C96CC60D-7667-8740-A496-2DB54EA65367}" destId="{8A0D0AD9-5926-FB48-8B9F-CD876521C389}" srcOrd="4" destOrd="0" presId="urn:microsoft.com/office/officeart/2005/8/layout/lProcess2"/>
    <dgm:cxn modelId="{0423E993-E80B-F245-84E6-C29ED2295D8C}" type="presParOf" srcId="{C96CC60D-7667-8740-A496-2DB54EA65367}" destId="{9B40B49A-C99E-0549-AFEF-58FD09385E06}" srcOrd="5" destOrd="0" presId="urn:microsoft.com/office/officeart/2005/8/layout/lProcess2"/>
    <dgm:cxn modelId="{DA76F843-CB1D-3446-8E4F-91B30BCA8D41}" type="presParOf" srcId="{C96CC60D-7667-8740-A496-2DB54EA65367}" destId="{232B8785-5BCC-4345-BF65-A56059D4CFBE}" srcOrd="6" destOrd="0" presId="urn:microsoft.com/office/officeart/2005/8/layout/lProcess2"/>
    <dgm:cxn modelId="{B7CB95EF-7481-5941-A20C-A40B4FFADCCF}" type="presParOf" srcId="{C96CC60D-7667-8740-A496-2DB54EA65367}" destId="{65483C04-D2EF-2B44-A6B0-1B9434C5A065}" srcOrd="7" destOrd="0" presId="urn:microsoft.com/office/officeart/2005/8/layout/lProcess2"/>
    <dgm:cxn modelId="{9FF5FCD1-C4BF-1A4A-9E76-2E940E19D12E}" type="presParOf" srcId="{C96CC60D-7667-8740-A496-2DB54EA65367}" destId="{D1E8DC70-9CBA-934C-A12D-639337E9CADF}"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62915-D704-4B17-9161-CBA222793CA9}">
      <dsp:nvSpPr>
        <dsp:cNvPr id="0" name=""/>
        <dsp:cNvSpPr/>
      </dsp:nvSpPr>
      <dsp:spPr>
        <a:xfrm>
          <a:off x="617219" y="0"/>
          <a:ext cx="6995160" cy="3733875"/>
        </a:xfrm>
        <a:prstGeom prst="rightArrow">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71B3141-31A5-4F75-BA64-186F0CCDBC89}">
      <dsp:nvSpPr>
        <dsp:cNvPr id="0" name=""/>
        <dsp:cNvSpPr/>
      </dsp:nvSpPr>
      <dsp:spPr>
        <a:xfrm>
          <a:off x="194132" y="1120162"/>
          <a:ext cx="2394643" cy="149355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ysClr val="windowText" lastClr="000000"/>
              </a:solidFill>
              <a:latin typeface="Arial" pitchFamily="34" charset="0"/>
              <a:ea typeface="+mn-ea"/>
              <a:cs typeface="Arial" pitchFamily="34" charset="0"/>
            </a:rPr>
            <a:t>INNOVATE</a:t>
          </a:r>
          <a:endParaRPr lang="en-GB" sz="1600" kern="1200" dirty="0">
            <a:solidFill>
              <a:sysClr val="windowText" lastClr="000000"/>
            </a:solidFill>
            <a:latin typeface="Arial" pitchFamily="34" charset="0"/>
            <a:ea typeface="+mn-ea"/>
            <a:cs typeface="Arial" pitchFamily="34" charset="0"/>
          </a:endParaRPr>
        </a:p>
        <a:p>
          <a:pPr lvl="0" algn="ctr" defTabSz="711200">
            <a:lnSpc>
              <a:spcPct val="90000"/>
            </a:lnSpc>
            <a:spcBef>
              <a:spcPct val="0"/>
            </a:spcBef>
            <a:spcAft>
              <a:spcPct val="35000"/>
            </a:spcAft>
          </a:pPr>
          <a:r>
            <a:rPr lang="en-GB" sz="1600" kern="1200" dirty="0">
              <a:solidFill>
                <a:sysClr val="windowText" lastClr="000000"/>
              </a:solidFill>
              <a:latin typeface="Arial" pitchFamily="34" charset="0"/>
              <a:ea typeface="+mn-ea"/>
              <a:cs typeface="Arial" pitchFamily="34" charset="0"/>
            </a:rPr>
            <a:t>1. Sharing &amp; Learning: New ideas are piloted at small scale to see </a:t>
          </a:r>
          <a:r>
            <a:rPr lang="en-GB" sz="1600" kern="1200" dirty="0" smtClean="0">
              <a:solidFill>
                <a:sysClr val="windowText" lastClr="000000"/>
              </a:solidFill>
              <a:latin typeface="Arial" pitchFamily="34" charset="0"/>
              <a:ea typeface="+mn-ea"/>
              <a:cs typeface="Arial" pitchFamily="34" charset="0"/>
            </a:rPr>
            <a:t>if they </a:t>
          </a:r>
          <a:r>
            <a:rPr lang="en-GB" sz="1600" kern="1200" dirty="0">
              <a:solidFill>
                <a:sysClr val="windowText" lastClr="000000"/>
              </a:solidFill>
              <a:latin typeface="Arial" pitchFamily="34" charset="0"/>
              <a:ea typeface="+mn-ea"/>
              <a:cs typeface="Arial" pitchFamily="34" charset="0"/>
            </a:rPr>
            <a:t>work</a:t>
          </a:r>
        </a:p>
      </dsp:txBody>
      <dsp:txXfrm>
        <a:off x="267041" y="1193071"/>
        <a:ext cx="2248825" cy="1347732"/>
      </dsp:txXfrm>
    </dsp:sp>
    <dsp:sp modelId="{A04DCFF0-09F1-40A2-805A-8FE44E6AE041}">
      <dsp:nvSpPr>
        <dsp:cNvPr id="0" name=""/>
        <dsp:cNvSpPr/>
      </dsp:nvSpPr>
      <dsp:spPr>
        <a:xfrm>
          <a:off x="2877961" y="293385"/>
          <a:ext cx="2394643" cy="3246156"/>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ysClr val="windowText" lastClr="000000"/>
              </a:solidFill>
              <a:latin typeface="Arial" pitchFamily="34" charset="0"/>
              <a:ea typeface="+mn-ea"/>
              <a:cs typeface="Arial" pitchFamily="34" charset="0"/>
            </a:rPr>
            <a:t>SHARE &amp; </a:t>
          </a:r>
          <a:r>
            <a:rPr lang="en-GB" sz="1600" kern="1200" dirty="0" smtClean="0">
              <a:solidFill>
                <a:sysClr val="windowText" lastClr="000000"/>
              </a:solidFill>
              <a:latin typeface="Arial" pitchFamily="34" charset="0"/>
              <a:ea typeface="+mn-ea"/>
              <a:cs typeface="Arial" pitchFamily="34" charset="0"/>
            </a:rPr>
            <a:t>SCALE</a:t>
          </a:r>
        </a:p>
        <a:p>
          <a:pPr lvl="0" algn="ctr" defTabSz="711200">
            <a:lnSpc>
              <a:spcPct val="90000"/>
            </a:lnSpc>
            <a:spcBef>
              <a:spcPct val="0"/>
            </a:spcBef>
            <a:spcAft>
              <a:spcPct val="35000"/>
            </a:spcAft>
          </a:pPr>
          <a:endParaRPr lang="en-GB" sz="1600" kern="1200" dirty="0">
            <a:solidFill>
              <a:sysClr val="windowText" lastClr="000000"/>
            </a:solidFill>
            <a:latin typeface="Arial" pitchFamily="34" charset="0"/>
            <a:ea typeface="+mn-ea"/>
            <a:cs typeface="Arial" pitchFamily="34" charset="0"/>
          </a:endParaRPr>
        </a:p>
        <a:p>
          <a:pPr lvl="0" algn="ctr" defTabSz="711200">
            <a:lnSpc>
              <a:spcPct val="90000"/>
            </a:lnSpc>
            <a:spcBef>
              <a:spcPct val="0"/>
            </a:spcBef>
            <a:spcAft>
              <a:spcPct val="35000"/>
            </a:spcAft>
          </a:pPr>
          <a:r>
            <a:rPr lang="en-GB" sz="1600" kern="1200" dirty="0">
              <a:solidFill>
                <a:sysClr val="windowText" lastClr="000000"/>
              </a:solidFill>
              <a:latin typeface="Arial" pitchFamily="34" charset="0"/>
              <a:ea typeface="+mn-ea"/>
              <a:cs typeface="Arial" pitchFamily="34" charset="0"/>
            </a:rPr>
            <a:t>2. </a:t>
          </a:r>
          <a:r>
            <a:rPr lang="en-GB" sz="1600" kern="1200" dirty="0" smtClean="0">
              <a:solidFill>
                <a:sysClr val="windowText" lastClr="000000"/>
              </a:solidFill>
              <a:latin typeface="Arial" pitchFamily="34" charset="0"/>
              <a:ea typeface="+mn-ea"/>
              <a:cs typeface="Arial" pitchFamily="34" charset="0"/>
            </a:rPr>
            <a:t>Continue to enhance and improve </a:t>
          </a:r>
          <a:r>
            <a:rPr lang="en-GB" sz="1600" kern="1200" dirty="0" smtClean="0">
              <a:solidFill>
                <a:sysClr val="windowText" lastClr="000000"/>
              </a:solidFill>
              <a:latin typeface="Arial" pitchFamily="34" charset="0"/>
              <a:ea typeface="+mn-ea"/>
              <a:cs typeface="Arial" pitchFamily="34" charset="0"/>
            </a:rPr>
            <a:t>the SunnyMoney model</a:t>
          </a:r>
          <a:endParaRPr lang="en-GB" sz="1600" kern="1200" dirty="0">
            <a:solidFill>
              <a:sysClr val="windowText" lastClr="000000"/>
            </a:solidFill>
            <a:latin typeface="Arial" pitchFamily="34" charset="0"/>
            <a:ea typeface="+mn-ea"/>
            <a:cs typeface="Arial" pitchFamily="34" charset="0"/>
          </a:endParaRPr>
        </a:p>
        <a:p>
          <a:pPr lvl="0" algn="ctr" defTabSz="711200">
            <a:lnSpc>
              <a:spcPct val="90000"/>
            </a:lnSpc>
            <a:spcBef>
              <a:spcPct val="0"/>
            </a:spcBef>
            <a:spcAft>
              <a:spcPct val="35000"/>
            </a:spcAft>
          </a:pPr>
          <a:r>
            <a:rPr lang="en-GB" sz="1600" kern="1200" dirty="0" smtClean="0">
              <a:solidFill>
                <a:sysClr val="windowText" lastClr="000000"/>
              </a:solidFill>
              <a:latin typeface="Arial" pitchFamily="34" charset="0"/>
              <a:ea typeface="+mn-ea"/>
              <a:cs typeface="Arial" pitchFamily="34" charset="0"/>
            </a:rPr>
            <a:t>3. Help others enter the market, encourage them to replicate our approach</a:t>
          </a:r>
          <a:endParaRPr lang="en-GB" sz="1600" kern="1200" dirty="0">
            <a:solidFill>
              <a:sysClr val="windowText" lastClr="000000"/>
            </a:solidFill>
            <a:latin typeface="Arial" pitchFamily="34" charset="0"/>
            <a:ea typeface="+mn-ea"/>
            <a:cs typeface="Arial" pitchFamily="34" charset="0"/>
          </a:endParaRPr>
        </a:p>
      </dsp:txBody>
      <dsp:txXfrm>
        <a:off x="2994858" y="410282"/>
        <a:ext cx="2160849" cy="3012362"/>
      </dsp:txXfrm>
    </dsp:sp>
    <dsp:sp modelId="{617D48C6-F09E-4E7A-B2AC-C5A73A2CA12E}">
      <dsp:nvSpPr>
        <dsp:cNvPr id="0" name=""/>
        <dsp:cNvSpPr/>
      </dsp:nvSpPr>
      <dsp:spPr>
        <a:xfrm>
          <a:off x="5640823" y="890193"/>
          <a:ext cx="2394643" cy="1953488"/>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ysClr val="windowText" lastClr="000000"/>
              </a:solidFill>
              <a:latin typeface="Arial" pitchFamily="34" charset="0"/>
              <a:ea typeface="+mn-ea"/>
              <a:cs typeface="Arial" pitchFamily="34" charset="0"/>
            </a:rPr>
            <a:t>4. INFLUENCE </a:t>
          </a:r>
          <a:r>
            <a:rPr lang="en-GB" sz="1600" kern="1200" dirty="0" smtClean="0">
              <a:solidFill>
                <a:sysClr val="windowText" lastClr="000000"/>
              </a:solidFill>
              <a:latin typeface="Arial" pitchFamily="34" charset="0"/>
              <a:ea typeface="+mn-ea"/>
              <a:cs typeface="Arial" pitchFamily="34" charset="0"/>
            </a:rPr>
            <a:t>POLICY and SECTOR DEVELOPMENT  </a:t>
          </a:r>
          <a:r>
            <a:rPr lang="en-GB" sz="1600" kern="1200" dirty="0" smtClean="0">
              <a:solidFill>
                <a:sysClr val="windowText" lastClr="000000"/>
              </a:solidFill>
              <a:latin typeface="Arial" pitchFamily="34" charset="0"/>
              <a:ea typeface="+mn-ea"/>
              <a:cs typeface="Arial" pitchFamily="34" charset="0"/>
            </a:rPr>
            <a:t>to support market growth. </a:t>
          </a:r>
          <a:endParaRPr lang="en-GB" sz="1600" kern="1200" dirty="0" smtClean="0">
            <a:solidFill>
              <a:sysClr val="windowText" lastClr="000000"/>
            </a:solidFill>
            <a:latin typeface="Arial" pitchFamily="34" charset="0"/>
            <a:ea typeface="+mn-ea"/>
            <a:cs typeface="Arial" pitchFamily="34" charset="0"/>
          </a:endParaRPr>
        </a:p>
        <a:p>
          <a:pPr lvl="0" algn="ctr" defTabSz="711200">
            <a:lnSpc>
              <a:spcPct val="90000"/>
            </a:lnSpc>
            <a:spcBef>
              <a:spcPct val="0"/>
            </a:spcBef>
            <a:spcAft>
              <a:spcPct val="35000"/>
            </a:spcAft>
          </a:pPr>
          <a:endParaRPr lang="en-GB" sz="900" kern="1200" dirty="0" smtClean="0">
            <a:solidFill>
              <a:sysClr val="windowText" lastClr="000000"/>
            </a:solidFill>
            <a:latin typeface="Arial" pitchFamily="34" charset="0"/>
            <a:ea typeface="+mn-ea"/>
            <a:cs typeface="Arial" pitchFamily="34" charset="0"/>
          </a:endParaRPr>
        </a:p>
        <a:p>
          <a:pPr lvl="0" algn="ctr" defTabSz="711200">
            <a:lnSpc>
              <a:spcPct val="90000"/>
            </a:lnSpc>
            <a:spcBef>
              <a:spcPct val="0"/>
            </a:spcBef>
            <a:spcAft>
              <a:spcPct val="35000"/>
            </a:spcAft>
          </a:pPr>
          <a:r>
            <a:rPr lang="en-GB" sz="1600" kern="1200" dirty="0" smtClean="0">
              <a:solidFill>
                <a:sysClr val="windowText" lastClr="000000"/>
              </a:solidFill>
              <a:latin typeface="Arial" pitchFamily="34" charset="0"/>
              <a:ea typeface="+mn-ea"/>
              <a:cs typeface="Arial" pitchFamily="34" charset="0"/>
            </a:rPr>
            <a:t>5. Build </a:t>
          </a:r>
          <a:r>
            <a:rPr lang="en-GB" sz="1600" kern="1200" dirty="0" smtClean="0">
              <a:solidFill>
                <a:sysClr val="windowText" lastClr="000000"/>
              </a:solidFill>
              <a:latin typeface="Arial" pitchFamily="34" charset="0"/>
              <a:ea typeface="+mn-ea"/>
              <a:cs typeface="Arial" pitchFamily="34" charset="0"/>
            </a:rPr>
            <a:t>an alliance for the Right to Clean Light. (the new water)</a:t>
          </a:r>
        </a:p>
      </dsp:txBody>
      <dsp:txXfrm>
        <a:off x="5736184" y="985554"/>
        <a:ext cx="2203921" cy="1762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158D5-1DBB-1843-B6D7-E0402E6AF4B8}">
      <dsp:nvSpPr>
        <dsp:cNvPr id="0" name=""/>
        <dsp:cNvSpPr/>
      </dsp:nvSpPr>
      <dsp:spPr>
        <a:xfrm>
          <a:off x="4698" y="0"/>
          <a:ext cx="1648880" cy="521717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Conducting research</a:t>
          </a:r>
          <a:endParaRPr lang="en-US" sz="2100" kern="1200" dirty="0"/>
        </a:p>
      </dsp:txBody>
      <dsp:txXfrm>
        <a:off x="4698" y="0"/>
        <a:ext cx="1648880" cy="1565153"/>
      </dsp:txXfrm>
    </dsp:sp>
    <dsp:sp modelId="{13A25109-3E86-4442-880C-269998A85CEE}">
      <dsp:nvSpPr>
        <dsp:cNvPr id="0" name=""/>
        <dsp:cNvSpPr/>
      </dsp:nvSpPr>
      <dsp:spPr>
        <a:xfrm>
          <a:off x="169586" y="1565407"/>
          <a:ext cx="1319104" cy="50089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Health</a:t>
          </a:r>
          <a:endParaRPr lang="en-GB" sz="1000" kern="1200" dirty="0"/>
        </a:p>
      </dsp:txBody>
      <dsp:txXfrm>
        <a:off x="184257" y="1580078"/>
        <a:ext cx="1289762" cy="471550"/>
      </dsp:txXfrm>
    </dsp:sp>
    <dsp:sp modelId="{D0BC45C4-8555-F041-9DE4-95E24E2A3973}">
      <dsp:nvSpPr>
        <dsp:cNvPr id="0" name=""/>
        <dsp:cNvSpPr/>
      </dsp:nvSpPr>
      <dsp:spPr>
        <a:xfrm>
          <a:off x="169586" y="2143360"/>
          <a:ext cx="1319104" cy="50089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Education</a:t>
          </a:r>
          <a:endParaRPr lang="en-GB" sz="1000" kern="1200" dirty="0"/>
        </a:p>
      </dsp:txBody>
      <dsp:txXfrm>
        <a:off x="184257" y="2158031"/>
        <a:ext cx="1289762" cy="471550"/>
      </dsp:txXfrm>
    </dsp:sp>
    <dsp:sp modelId="{42E4F476-EA2D-0E4E-8F24-7ED3CBB58CC0}">
      <dsp:nvSpPr>
        <dsp:cNvPr id="0" name=""/>
        <dsp:cNvSpPr/>
      </dsp:nvSpPr>
      <dsp:spPr>
        <a:xfrm>
          <a:off x="169586" y="2721313"/>
          <a:ext cx="1319104" cy="50089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Economics</a:t>
          </a:r>
          <a:endParaRPr lang="en-GB" sz="1000" kern="1200" dirty="0"/>
        </a:p>
      </dsp:txBody>
      <dsp:txXfrm>
        <a:off x="184257" y="2735984"/>
        <a:ext cx="1289762" cy="471550"/>
      </dsp:txXfrm>
    </dsp:sp>
    <dsp:sp modelId="{1A719005-0EF8-9F47-8D74-8A842A64C224}">
      <dsp:nvSpPr>
        <dsp:cNvPr id="0" name=""/>
        <dsp:cNvSpPr/>
      </dsp:nvSpPr>
      <dsp:spPr>
        <a:xfrm>
          <a:off x="169586" y="3299265"/>
          <a:ext cx="1319104" cy="50089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Environment,</a:t>
          </a:r>
          <a:endParaRPr lang="en-GB" sz="1000" kern="1200" dirty="0"/>
        </a:p>
      </dsp:txBody>
      <dsp:txXfrm>
        <a:off x="184257" y="3313936"/>
        <a:ext cx="1289762" cy="471550"/>
      </dsp:txXfrm>
    </dsp:sp>
    <dsp:sp modelId="{59BEB7CE-777A-904B-968C-C575249A793C}">
      <dsp:nvSpPr>
        <dsp:cNvPr id="0" name=""/>
        <dsp:cNvSpPr/>
      </dsp:nvSpPr>
      <dsp:spPr>
        <a:xfrm>
          <a:off x="169586" y="3877218"/>
          <a:ext cx="1319104" cy="50089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Energy &amp; enterprise policy</a:t>
          </a:r>
          <a:endParaRPr lang="en-GB" sz="1000" kern="1200" dirty="0"/>
        </a:p>
      </dsp:txBody>
      <dsp:txXfrm>
        <a:off x="184257" y="3891889"/>
        <a:ext cx="1289762" cy="471550"/>
      </dsp:txXfrm>
    </dsp:sp>
    <dsp:sp modelId="{C260CCE1-ECF4-AB4E-95D6-8536B2D673E8}">
      <dsp:nvSpPr>
        <dsp:cNvPr id="0" name=""/>
        <dsp:cNvSpPr/>
      </dsp:nvSpPr>
      <dsp:spPr>
        <a:xfrm>
          <a:off x="169586" y="4455171"/>
          <a:ext cx="1319104" cy="50089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Grid </a:t>
          </a:r>
          <a:r>
            <a:rPr lang="en-US" sz="1000" b="1" kern="1200" dirty="0" err="1" smtClean="0"/>
            <a:t>dev</a:t>
          </a:r>
          <a:r>
            <a:rPr lang="en-US" sz="1000" b="1" kern="1200" dirty="0" smtClean="0"/>
            <a:t>; investment </a:t>
          </a:r>
          <a:endParaRPr lang="en-GB" sz="1000" kern="1200" dirty="0"/>
        </a:p>
      </dsp:txBody>
      <dsp:txXfrm>
        <a:off x="184257" y="4469842"/>
        <a:ext cx="1289762" cy="471550"/>
      </dsp:txXfrm>
    </dsp:sp>
    <dsp:sp modelId="{8443D101-2DD0-2642-9816-368121E390FF}">
      <dsp:nvSpPr>
        <dsp:cNvPr id="0" name=""/>
        <dsp:cNvSpPr/>
      </dsp:nvSpPr>
      <dsp:spPr>
        <a:xfrm>
          <a:off x="1777245" y="0"/>
          <a:ext cx="1648880" cy="521717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Market futures</a:t>
          </a:r>
          <a:endParaRPr lang="en-GB" sz="2100" kern="1200" dirty="0"/>
        </a:p>
      </dsp:txBody>
      <dsp:txXfrm>
        <a:off x="1777245" y="0"/>
        <a:ext cx="1648880" cy="1565153"/>
      </dsp:txXfrm>
    </dsp:sp>
    <dsp:sp modelId="{69965F9A-3BA8-AB4F-9422-F74A6783DD37}">
      <dsp:nvSpPr>
        <dsp:cNvPr id="0" name=""/>
        <dsp:cNvSpPr/>
      </dsp:nvSpPr>
      <dsp:spPr>
        <a:xfrm>
          <a:off x="1942133" y="1566140"/>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Technological advances</a:t>
          </a:r>
          <a:endParaRPr lang="en-GB" sz="1000" kern="1200" dirty="0"/>
        </a:p>
      </dsp:txBody>
      <dsp:txXfrm>
        <a:off x="1959810" y="1583817"/>
        <a:ext cx="1283750" cy="568200"/>
      </dsp:txXfrm>
    </dsp:sp>
    <dsp:sp modelId="{58D3E125-E23E-6D40-B81C-A89D002A1B1F}">
      <dsp:nvSpPr>
        <dsp:cNvPr id="0" name=""/>
        <dsp:cNvSpPr/>
      </dsp:nvSpPr>
      <dsp:spPr>
        <a:xfrm>
          <a:off x="1942133" y="2262549"/>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Materials and components </a:t>
          </a:r>
          <a:endParaRPr lang="en-GB" sz="1000" kern="1200" dirty="0"/>
        </a:p>
      </dsp:txBody>
      <dsp:txXfrm>
        <a:off x="1959810" y="2280226"/>
        <a:ext cx="1283750" cy="568200"/>
      </dsp:txXfrm>
    </dsp:sp>
    <dsp:sp modelId="{9B746DEC-68BF-5041-BB59-12BCA59A5CF5}">
      <dsp:nvSpPr>
        <dsp:cNvPr id="0" name=""/>
        <dsp:cNvSpPr/>
      </dsp:nvSpPr>
      <dsp:spPr>
        <a:xfrm>
          <a:off x="1942133" y="2958958"/>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Product innovations</a:t>
          </a:r>
          <a:endParaRPr lang="en-GB" sz="1000" kern="1200" dirty="0"/>
        </a:p>
      </dsp:txBody>
      <dsp:txXfrm>
        <a:off x="1959810" y="2976635"/>
        <a:ext cx="1283750" cy="568200"/>
      </dsp:txXfrm>
    </dsp:sp>
    <dsp:sp modelId="{91528F97-2A97-C241-BDA0-DD63AF66C78F}">
      <dsp:nvSpPr>
        <dsp:cNvPr id="0" name=""/>
        <dsp:cNvSpPr/>
      </dsp:nvSpPr>
      <dsp:spPr>
        <a:xfrm>
          <a:off x="1942133" y="3655367"/>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Manufacture </a:t>
          </a:r>
          <a:endParaRPr lang="en-GB" sz="1000" kern="1200" dirty="0"/>
        </a:p>
      </dsp:txBody>
      <dsp:txXfrm>
        <a:off x="1959810" y="3673044"/>
        <a:ext cx="1283750" cy="568200"/>
      </dsp:txXfrm>
    </dsp:sp>
    <dsp:sp modelId="{E95DD892-6155-694A-AE42-4C9833267847}">
      <dsp:nvSpPr>
        <dsp:cNvPr id="0" name=""/>
        <dsp:cNvSpPr/>
      </dsp:nvSpPr>
      <dsp:spPr>
        <a:xfrm>
          <a:off x="1942133" y="4351776"/>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err="1" smtClean="0"/>
            <a:t>Piico</a:t>
          </a:r>
          <a:r>
            <a:rPr lang="en-US" sz="1000" b="1" kern="1200" dirty="0" smtClean="0"/>
            <a:t> products (laptops, TVs)</a:t>
          </a:r>
          <a:endParaRPr lang="en-GB" sz="1000" kern="1200" dirty="0"/>
        </a:p>
      </dsp:txBody>
      <dsp:txXfrm>
        <a:off x="1959810" y="4369453"/>
        <a:ext cx="1283750" cy="568200"/>
      </dsp:txXfrm>
    </dsp:sp>
    <dsp:sp modelId="{DC371195-6788-4C45-B5EB-7C68E75AC02C}">
      <dsp:nvSpPr>
        <dsp:cNvPr id="0" name=""/>
        <dsp:cNvSpPr/>
      </dsp:nvSpPr>
      <dsp:spPr>
        <a:xfrm>
          <a:off x="3549791" y="0"/>
          <a:ext cx="1648880" cy="521717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Funding areas</a:t>
          </a:r>
          <a:endParaRPr lang="en-GB" sz="2100" kern="1200" dirty="0"/>
        </a:p>
      </dsp:txBody>
      <dsp:txXfrm>
        <a:off x="3549791" y="0"/>
        <a:ext cx="1648880" cy="1565153"/>
      </dsp:txXfrm>
    </dsp:sp>
    <dsp:sp modelId="{ABF18057-FCD4-8841-9478-77054DCC179D}">
      <dsp:nvSpPr>
        <dsp:cNvPr id="0" name=""/>
        <dsp:cNvSpPr/>
      </dsp:nvSpPr>
      <dsp:spPr>
        <a:xfrm>
          <a:off x="3714679" y="1566140"/>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Market-building / SunnyMoney</a:t>
          </a:r>
          <a:endParaRPr lang="en-GB" sz="1000" kern="1200" dirty="0"/>
        </a:p>
      </dsp:txBody>
      <dsp:txXfrm>
        <a:off x="3732356" y="1583817"/>
        <a:ext cx="1283750" cy="568200"/>
      </dsp:txXfrm>
    </dsp:sp>
    <dsp:sp modelId="{1A89516E-24C0-7B4E-8DD2-CC22127D9696}">
      <dsp:nvSpPr>
        <dsp:cNvPr id="0" name=""/>
        <dsp:cNvSpPr/>
      </dsp:nvSpPr>
      <dsp:spPr>
        <a:xfrm>
          <a:off x="3714679" y="2262549"/>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Import and distribution</a:t>
          </a:r>
          <a:endParaRPr lang="en-GB" sz="1000" kern="1200" dirty="0"/>
        </a:p>
      </dsp:txBody>
      <dsp:txXfrm>
        <a:off x="3732356" y="2280226"/>
        <a:ext cx="1283750" cy="568200"/>
      </dsp:txXfrm>
    </dsp:sp>
    <dsp:sp modelId="{CA41C546-DBE3-0044-BBCC-CAC3C6892F67}">
      <dsp:nvSpPr>
        <dsp:cNvPr id="0" name=""/>
        <dsp:cNvSpPr/>
      </dsp:nvSpPr>
      <dsp:spPr>
        <a:xfrm>
          <a:off x="3714679" y="2958958"/>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Sector support / lobbying</a:t>
          </a:r>
          <a:endParaRPr lang="en-GB" sz="1000" kern="1200" dirty="0"/>
        </a:p>
      </dsp:txBody>
      <dsp:txXfrm>
        <a:off x="3732356" y="2976635"/>
        <a:ext cx="1283750" cy="568200"/>
      </dsp:txXfrm>
    </dsp:sp>
    <dsp:sp modelId="{22278BFC-CDDA-B444-BD0A-5C21E283109A}">
      <dsp:nvSpPr>
        <dsp:cNvPr id="0" name=""/>
        <dsp:cNvSpPr/>
      </dsp:nvSpPr>
      <dsp:spPr>
        <a:xfrm>
          <a:off x="3714679" y="3655367"/>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Public health messaging</a:t>
          </a:r>
          <a:endParaRPr lang="en-GB" sz="1000" kern="1200" dirty="0"/>
        </a:p>
      </dsp:txBody>
      <dsp:txXfrm>
        <a:off x="3732356" y="3673044"/>
        <a:ext cx="1283750" cy="568200"/>
      </dsp:txXfrm>
    </dsp:sp>
    <dsp:sp modelId="{1DA5623F-A0F2-304D-A23D-6D9A5E6C2311}">
      <dsp:nvSpPr>
        <dsp:cNvPr id="0" name=""/>
        <dsp:cNvSpPr/>
      </dsp:nvSpPr>
      <dsp:spPr>
        <a:xfrm>
          <a:off x="3714679" y="4351776"/>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Research &amp; Innovation (SunnyMoney Brains)</a:t>
          </a:r>
          <a:endParaRPr lang="en-GB" sz="1000" kern="1200" dirty="0"/>
        </a:p>
      </dsp:txBody>
      <dsp:txXfrm>
        <a:off x="3732356" y="4369453"/>
        <a:ext cx="1283750" cy="568200"/>
      </dsp:txXfrm>
    </dsp:sp>
    <dsp:sp modelId="{4AB54539-3E87-B44A-9E16-12CD6D733D40}">
      <dsp:nvSpPr>
        <dsp:cNvPr id="0" name=""/>
        <dsp:cNvSpPr/>
      </dsp:nvSpPr>
      <dsp:spPr>
        <a:xfrm>
          <a:off x="5322338" y="0"/>
          <a:ext cx="1648880" cy="521717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Influencing stakeholders</a:t>
          </a:r>
          <a:endParaRPr lang="en-GB" sz="2100" kern="1200" dirty="0"/>
        </a:p>
      </dsp:txBody>
      <dsp:txXfrm>
        <a:off x="5322338" y="0"/>
        <a:ext cx="1648880" cy="1565153"/>
      </dsp:txXfrm>
    </dsp:sp>
    <dsp:sp modelId="{086E4A2E-686C-C940-B32F-862E32CF220F}">
      <dsp:nvSpPr>
        <dsp:cNvPr id="0" name=""/>
        <dsp:cNvSpPr/>
      </dsp:nvSpPr>
      <dsp:spPr>
        <a:xfrm>
          <a:off x="5487226" y="1565280"/>
          <a:ext cx="1319104" cy="760031"/>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Energy Policy (</a:t>
          </a:r>
          <a:r>
            <a:rPr lang="en-US" sz="1000" b="1" kern="1200" dirty="0" err="1" smtClean="0"/>
            <a:t>eg</a:t>
          </a:r>
          <a:r>
            <a:rPr lang="en-US" sz="1000" b="1" kern="1200" dirty="0" smtClean="0"/>
            <a:t> fuel subsidies)</a:t>
          </a:r>
          <a:endParaRPr lang="en-GB" sz="1000" kern="1200" dirty="0"/>
        </a:p>
      </dsp:txBody>
      <dsp:txXfrm>
        <a:off x="5509487" y="1587541"/>
        <a:ext cx="1274582" cy="715509"/>
      </dsp:txXfrm>
    </dsp:sp>
    <dsp:sp modelId="{7524EB30-8503-7E4F-A56E-2B0DA1AC5E47}">
      <dsp:nvSpPr>
        <dsp:cNvPr id="0" name=""/>
        <dsp:cNvSpPr/>
      </dsp:nvSpPr>
      <dsp:spPr>
        <a:xfrm>
          <a:off x="5487226" y="2442240"/>
          <a:ext cx="1319104" cy="760031"/>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Market conditions  (Import, VAT on solar)</a:t>
          </a:r>
          <a:endParaRPr lang="en-GB" sz="1000" kern="1200" dirty="0"/>
        </a:p>
      </dsp:txBody>
      <dsp:txXfrm>
        <a:off x="5509487" y="2464501"/>
        <a:ext cx="1274582" cy="715509"/>
      </dsp:txXfrm>
    </dsp:sp>
    <dsp:sp modelId="{B104B362-69EE-4347-8279-43E59FC174F4}">
      <dsp:nvSpPr>
        <dsp:cNvPr id="0" name=""/>
        <dsp:cNvSpPr/>
      </dsp:nvSpPr>
      <dsp:spPr>
        <a:xfrm>
          <a:off x="5487226" y="3319199"/>
          <a:ext cx="1319104" cy="760031"/>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Pico solar support </a:t>
          </a:r>
          <a:endParaRPr lang="en-GB" sz="1000" kern="1200" dirty="0"/>
        </a:p>
      </dsp:txBody>
      <dsp:txXfrm>
        <a:off x="5509487" y="3341460"/>
        <a:ext cx="1274582" cy="715509"/>
      </dsp:txXfrm>
    </dsp:sp>
    <dsp:sp modelId="{9FF3654C-55A5-534A-BA19-F3E5BC61C0A7}">
      <dsp:nvSpPr>
        <dsp:cNvPr id="0" name=""/>
        <dsp:cNvSpPr/>
      </dsp:nvSpPr>
      <dsp:spPr>
        <a:xfrm>
          <a:off x="5487226" y="4196159"/>
          <a:ext cx="1319104" cy="760031"/>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Ease of trade / business / entrepreneurship</a:t>
          </a:r>
          <a:endParaRPr lang="en-GB" sz="1000" kern="1200" dirty="0"/>
        </a:p>
      </dsp:txBody>
      <dsp:txXfrm>
        <a:off x="5509487" y="4218420"/>
        <a:ext cx="1274582" cy="715509"/>
      </dsp:txXfrm>
    </dsp:sp>
    <dsp:sp modelId="{9B16A9D5-AB1C-2A4B-9688-1FC36E9379E0}">
      <dsp:nvSpPr>
        <dsp:cNvPr id="0" name=""/>
        <dsp:cNvSpPr/>
      </dsp:nvSpPr>
      <dsp:spPr>
        <a:xfrm>
          <a:off x="7094884" y="0"/>
          <a:ext cx="1648880" cy="521717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SolarAid support </a:t>
          </a:r>
          <a:endParaRPr lang="en-GB" sz="2100" kern="1200" dirty="0"/>
        </a:p>
      </dsp:txBody>
      <dsp:txXfrm>
        <a:off x="7094884" y="0"/>
        <a:ext cx="1648880" cy="1565153"/>
      </dsp:txXfrm>
    </dsp:sp>
    <dsp:sp modelId="{5AD337C1-D966-C249-AB3A-4D2F41017582}">
      <dsp:nvSpPr>
        <dsp:cNvPr id="0" name=""/>
        <dsp:cNvSpPr/>
      </dsp:nvSpPr>
      <dsp:spPr>
        <a:xfrm>
          <a:off x="7259772" y="1566140"/>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Pro bono / expertise sharing (articles, technical, research) </a:t>
          </a:r>
          <a:endParaRPr lang="en-GB" sz="1000" kern="1200" dirty="0"/>
        </a:p>
      </dsp:txBody>
      <dsp:txXfrm>
        <a:off x="7277449" y="1583817"/>
        <a:ext cx="1283750" cy="568200"/>
      </dsp:txXfrm>
    </dsp:sp>
    <dsp:sp modelId="{4FDA3272-0A3F-8E4C-9926-2A121130E57A}">
      <dsp:nvSpPr>
        <dsp:cNvPr id="0" name=""/>
        <dsp:cNvSpPr/>
      </dsp:nvSpPr>
      <dsp:spPr>
        <a:xfrm>
          <a:off x="7259772" y="2262549"/>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Advocate and amplify </a:t>
          </a:r>
          <a:endParaRPr lang="en-GB" sz="1000" kern="1200" dirty="0"/>
        </a:p>
      </dsp:txBody>
      <dsp:txXfrm>
        <a:off x="7277449" y="2280226"/>
        <a:ext cx="1283750" cy="568200"/>
      </dsp:txXfrm>
    </dsp:sp>
    <dsp:sp modelId="{8A0D0AD9-5926-FB48-8B9F-CD876521C389}">
      <dsp:nvSpPr>
        <dsp:cNvPr id="0" name=""/>
        <dsp:cNvSpPr/>
      </dsp:nvSpPr>
      <dsp:spPr>
        <a:xfrm>
          <a:off x="7259772" y="2958958"/>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smtClean="0"/>
            <a:t>Rag and </a:t>
          </a:r>
          <a:r>
            <a:rPr lang="en-GB" sz="1000" kern="1200" dirty="0" smtClean="0"/>
            <a:t>campus engagement</a:t>
          </a:r>
          <a:endParaRPr lang="en-GB" sz="1000" kern="1200" dirty="0"/>
        </a:p>
      </dsp:txBody>
      <dsp:txXfrm>
        <a:off x="7277449" y="2976635"/>
        <a:ext cx="1283750" cy="568200"/>
      </dsp:txXfrm>
    </dsp:sp>
    <dsp:sp modelId="{232B8785-5BCC-4345-BF65-A56059D4CFBE}">
      <dsp:nvSpPr>
        <dsp:cNvPr id="0" name=""/>
        <dsp:cNvSpPr/>
      </dsp:nvSpPr>
      <dsp:spPr>
        <a:xfrm>
          <a:off x="7259772" y="3655367"/>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dirty="0" smtClean="0"/>
            <a:t>Donate schemes (GAYE) </a:t>
          </a:r>
          <a:endParaRPr lang="en-GB" sz="1000" kern="1200" dirty="0"/>
        </a:p>
      </dsp:txBody>
      <dsp:txXfrm>
        <a:off x="7277449" y="3673044"/>
        <a:ext cx="1283750" cy="568200"/>
      </dsp:txXfrm>
    </dsp:sp>
    <dsp:sp modelId="{D1E8DC70-9CBA-934C-A12D-639337E9CADF}">
      <dsp:nvSpPr>
        <dsp:cNvPr id="0" name=""/>
        <dsp:cNvSpPr/>
      </dsp:nvSpPr>
      <dsp:spPr>
        <a:xfrm>
          <a:off x="7259772" y="4351776"/>
          <a:ext cx="1319104" cy="60355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dirty="0" smtClean="0"/>
            <a:t>Join in the fun! </a:t>
          </a:r>
          <a:endParaRPr lang="en-GB" sz="1000" kern="1200" dirty="0"/>
        </a:p>
      </dsp:txBody>
      <dsp:txXfrm>
        <a:off x="7277449" y="4369453"/>
        <a:ext cx="1283750" cy="568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0.57681</cdr:x>
      <cdr:y>0.61393</cdr:y>
    </cdr:from>
    <cdr:to>
      <cdr:x>0.6063</cdr:x>
      <cdr:y>0.71167</cdr:y>
    </cdr:to>
    <cdr:sp macro="" textlink="">
      <cdr:nvSpPr>
        <cdr:cNvPr id="5" name="Down Arrow 4"/>
        <cdr:cNvSpPr/>
      </cdr:nvSpPr>
      <cdr:spPr>
        <a:xfrm xmlns:a="http://schemas.openxmlformats.org/drawingml/2006/main">
          <a:off x="5690281" y="4210314"/>
          <a:ext cx="290921" cy="670301"/>
        </a:xfrm>
        <a:prstGeom xmlns:a="http://schemas.openxmlformats.org/drawingml/2006/main" prst="downArrow">
          <a:avLst/>
        </a:prstGeom>
        <a:solidFill xmlns:a="http://schemas.openxmlformats.org/drawingml/2006/main">
          <a:schemeClr val="accent3">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0.35859</cdr:x>
      <cdr:y>0.77528</cdr:y>
    </cdr:from>
    <cdr:to>
      <cdr:x>0.38808</cdr:x>
      <cdr:y>0.87302</cdr:y>
    </cdr:to>
    <cdr:sp macro="" textlink="">
      <cdr:nvSpPr>
        <cdr:cNvPr id="8" name="Down Arrow 7"/>
        <cdr:cNvSpPr/>
      </cdr:nvSpPr>
      <cdr:spPr>
        <a:xfrm xmlns:a="http://schemas.openxmlformats.org/drawingml/2006/main">
          <a:off x="3240361" y="4968552"/>
          <a:ext cx="266486" cy="626387"/>
        </a:xfrm>
        <a:prstGeom xmlns:a="http://schemas.openxmlformats.org/drawingml/2006/main" prst="downArrow">
          <a:avLst/>
        </a:prstGeom>
        <a:solidFill xmlns:a="http://schemas.openxmlformats.org/drawingml/2006/main">
          <a:schemeClr val="bg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0.81279</cdr:x>
      <cdr:y>0.77528</cdr:y>
    </cdr:from>
    <cdr:to>
      <cdr:x>0.97905</cdr:x>
      <cdr:y>0.90107</cdr:y>
    </cdr:to>
    <cdr:pic>
      <cdr:nvPicPr>
        <cdr:cNvPr id="4" name="Picture 3" descr="sunnymoney_logo_stacked.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344817" y="4968552"/>
          <a:ext cx="1502350" cy="80613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74491ED7-23BE-43EE-AD5C-FBE2B458A19D}" type="datetimeFigureOut">
              <a:rPr lang="en-GB" smtClean="0"/>
              <a:t>30/06/2013</a:t>
            </a:fld>
            <a:endParaRPr lang="en-GB"/>
          </a:p>
        </p:txBody>
      </p:sp>
      <p:sp>
        <p:nvSpPr>
          <p:cNvPr id="4" name="Footer Placeholder 3"/>
          <p:cNvSpPr>
            <a:spLocks noGrp="1"/>
          </p:cNvSpPr>
          <p:nvPr>
            <p:ph type="ftr" sz="quarter" idx="2"/>
          </p:nvPr>
        </p:nvSpPr>
        <p:spPr>
          <a:xfrm>
            <a:off x="0" y="9428584"/>
            <a:ext cx="2971800"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584"/>
            <a:ext cx="2971800" cy="496332"/>
          </a:xfrm>
          <a:prstGeom prst="rect">
            <a:avLst/>
          </a:prstGeom>
        </p:spPr>
        <p:txBody>
          <a:bodyPr vert="horz" lIns="91440" tIns="45720" rIns="91440" bIns="45720" rtlCol="0" anchor="b"/>
          <a:lstStyle>
            <a:lvl1pPr algn="r">
              <a:defRPr sz="1200"/>
            </a:lvl1pPr>
          </a:lstStyle>
          <a:p>
            <a:fld id="{F27F564A-0C2E-418A-BAA1-EAA09C6920F0}" type="slidenum">
              <a:rPr lang="en-GB" smtClean="0"/>
              <a:t>‹#›</a:t>
            </a:fld>
            <a:endParaRPr lang="en-GB"/>
          </a:p>
        </p:txBody>
      </p:sp>
    </p:spTree>
    <p:extLst>
      <p:ext uri="{BB962C8B-B14F-4D97-AF65-F5344CB8AC3E}">
        <p14:creationId xmlns:p14="http://schemas.microsoft.com/office/powerpoint/2010/main" val="17257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BD25B032-99E9-4C50-B620-3242D10213E7}" type="datetimeFigureOut">
              <a:rPr lang="en-GB" smtClean="0"/>
              <a:t>30/06/2013</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4"/>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6332"/>
          </a:xfrm>
          <a:prstGeom prst="rect">
            <a:avLst/>
          </a:prstGeom>
        </p:spPr>
        <p:txBody>
          <a:bodyPr vert="horz" lIns="91440" tIns="45720" rIns="91440" bIns="45720" rtlCol="0" anchor="b"/>
          <a:lstStyle>
            <a:lvl1pPr algn="r">
              <a:defRPr sz="1200"/>
            </a:lvl1pPr>
          </a:lstStyle>
          <a:p>
            <a:fld id="{1AA18FEA-2F82-4B7F-96CB-2D7FDCC16FC5}" type="slidenum">
              <a:rPr lang="en-GB" smtClean="0"/>
              <a:t>‹#›</a:t>
            </a:fld>
            <a:endParaRPr lang="en-GB"/>
          </a:p>
        </p:txBody>
      </p:sp>
    </p:spTree>
    <p:extLst>
      <p:ext uri="{BB962C8B-B14F-4D97-AF65-F5344CB8AC3E}">
        <p14:creationId xmlns:p14="http://schemas.microsoft.com/office/powerpoint/2010/main" val="209811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Intro</a:t>
            </a:r>
            <a:r>
              <a:rPr lang="en-GB" dirty="0" smtClean="0"/>
              <a:t> and</a:t>
            </a:r>
            <a:r>
              <a:rPr lang="en-GB" baseline="0" dirty="0" smtClean="0"/>
              <a:t> thanks – note limit of 15 minutes = speed and Q&amp;A at end </a:t>
            </a:r>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a:t>
            </a:fld>
            <a:endParaRPr lang="en-GB"/>
          </a:p>
        </p:txBody>
      </p:sp>
    </p:spTree>
    <p:extLst>
      <p:ext uri="{BB962C8B-B14F-4D97-AF65-F5344CB8AC3E}">
        <p14:creationId xmlns:p14="http://schemas.microsoft.com/office/powerpoint/2010/main" val="56515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here’s the difference with a solar light …. </a:t>
            </a:r>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10</a:t>
            </a:fld>
            <a:endParaRPr lang="en-GB"/>
          </a:p>
        </p:txBody>
      </p:sp>
    </p:spTree>
    <p:extLst>
      <p:ext uri="{BB962C8B-B14F-4D97-AF65-F5344CB8AC3E}">
        <p14:creationId xmlns:p14="http://schemas.microsoft.com/office/powerpoint/2010/main" val="338826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As a result of buying a solar </a:t>
            </a:r>
            <a:r>
              <a:rPr lang="en-GB" b="0" dirty="0" smtClean="0"/>
              <a:t>light our field</a:t>
            </a:r>
            <a:r>
              <a:rPr lang="en-GB" b="0" baseline="0" dirty="0" smtClean="0"/>
              <a:t> research shows</a:t>
            </a:r>
            <a:r>
              <a:rPr lang="en-GB" b="0" dirty="0" smtClean="0"/>
              <a:t>:</a:t>
            </a:r>
            <a:endParaRPr lang="en-GB" b="0" dirty="0" smtClean="0"/>
          </a:p>
          <a:p>
            <a:endParaRPr lang="en-GB" b="1" dirty="0" smtClean="0"/>
          </a:p>
          <a:p>
            <a:r>
              <a:rPr lang="en-GB" b="1" dirty="0" smtClean="0"/>
              <a:t>-</a:t>
            </a:r>
            <a:r>
              <a:rPr lang="en-GB" dirty="0" smtClean="0"/>
              <a:t> </a:t>
            </a:r>
            <a:r>
              <a:rPr lang="en-GB" b="1" dirty="0" smtClean="0"/>
              <a:t>families save money </a:t>
            </a:r>
            <a:r>
              <a:rPr lang="en-GB" dirty="0" smtClean="0"/>
              <a:t>from reduced</a:t>
            </a:r>
            <a:r>
              <a:rPr lang="en-GB" baseline="0" dirty="0" smtClean="0"/>
              <a:t> kerosene use and saving. In Kenya, households sa</a:t>
            </a:r>
            <a:r>
              <a:rPr lang="en-GB" dirty="0" smtClean="0"/>
              <a:t>ve nearly £74 a year, on average. Savings are commonly spent</a:t>
            </a:r>
            <a:r>
              <a:rPr lang="en-GB" baseline="0" dirty="0" smtClean="0"/>
              <a:t> on food, school costs and investing in business/farming.</a:t>
            </a:r>
            <a:endParaRPr lang="en-GB" dirty="0" smtClean="0"/>
          </a:p>
          <a:p>
            <a:endParaRPr lang="en-GB" b="1" dirty="0" smtClean="0"/>
          </a:p>
          <a:p>
            <a:r>
              <a:rPr lang="en-GB" b="1" dirty="0" smtClean="0"/>
              <a:t>- </a:t>
            </a:r>
            <a:r>
              <a:rPr lang="en-GB" dirty="0" smtClean="0"/>
              <a:t>because the lights are bright,</a:t>
            </a:r>
            <a:r>
              <a:rPr lang="en-GB" baseline="0" dirty="0" smtClean="0"/>
              <a:t> safe, clean and motivational and don’t cost anything to maintain, </a:t>
            </a:r>
            <a:r>
              <a:rPr lang="en-GB" b="1" baseline="0" dirty="0" smtClean="0"/>
              <a:t>children study for longer</a:t>
            </a:r>
            <a:r>
              <a:rPr lang="en-GB" baseline="0" dirty="0" smtClean="0"/>
              <a:t>. C</a:t>
            </a:r>
            <a:r>
              <a:rPr lang="en-GB" dirty="0" smtClean="0"/>
              <a:t>hildren in Malawi are doing two hours more homework a night,</a:t>
            </a:r>
            <a:r>
              <a:rPr lang="en-GB" baseline="0" dirty="0" smtClean="0"/>
              <a:t> on average. 96% of teachers have noticed a difference in students with solar lights; two-thirds talked about increased performance as well as attendance, concentration and motivation.</a:t>
            </a:r>
            <a:endParaRPr lang="en-GB" dirty="0" smtClean="0"/>
          </a:p>
          <a:p>
            <a:endParaRPr lang="en-GB" b="1" dirty="0" smtClean="0"/>
          </a:p>
          <a:p>
            <a:r>
              <a:rPr lang="en-GB" b="1" dirty="0" smtClean="0"/>
              <a:t>- </a:t>
            </a:r>
            <a:r>
              <a:rPr lang="en-GB" dirty="0" smtClean="0"/>
              <a:t>because households</a:t>
            </a:r>
            <a:r>
              <a:rPr lang="en-GB" baseline="0" dirty="0" smtClean="0"/>
              <a:t> are reducing kerosene use as a result of buying a solar light </a:t>
            </a:r>
            <a:r>
              <a:rPr lang="en-GB" dirty="0" smtClean="0"/>
              <a:t>nearly all solar light users in Kenya noticed an </a:t>
            </a:r>
            <a:r>
              <a:rPr lang="en-GB" b="1" dirty="0" smtClean="0"/>
              <a:t>improvement in health</a:t>
            </a:r>
            <a:r>
              <a:rPr lang="en-GB" dirty="0" smtClean="0"/>
              <a:t>; less</a:t>
            </a:r>
            <a:r>
              <a:rPr lang="en-GB" baseline="0" dirty="0" smtClean="0"/>
              <a:t> coughing, chest problems and eye irritations.</a:t>
            </a:r>
            <a:endParaRPr lang="en-GB" dirty="0" smtClean="0"/>
          </a:p>
          <a:p>
            <a:endParaRPr lang="en-GB" b="1" dirty="0" smtClean="0"/>
          </a:p>
          <a:p>
            <a:r>
              <a:rPr lang="en-GB" b="1" dirty="0" smtClean="0"/>
              <a:t>- </a:t>
            </a:r>
            <a:r>
              <a:rPr lang="en-GB" dirty="0" smtClean="0"/>
              <a:t>one</a:t>
            </a:r>
            <a:r>
              <a:rPr lang="en-GB" baseline="0" dirty="0" smtClean="0"/>
              <a:t> kerosene lamp produces up to 200 kg of CO₂ emissions a year. A s</a:t>
            </a:r>
            <a:r>
              <a:rPr lang="en-GB" dirty="0" smtClean="0"/>
              <a:t>olar light replaces the use of one kerosene lamp in Tanzania; so that’s a lot of </a:t>
            </a:r>
            <a:r>
              <a:rPr lang="en-GB" b="1" dirty="0" smtClean="0"/>
              <a:t>reduced pollution</a:t>
            </a:r>
            <a:r>
              <a:rPr lang="en-GB" b="1" baseline="0" dirty="0" smtClean="0"/>
              <a:t> </a:t>
            </a:r>
            <a:r>
              <a:rPr lang="en-GB" baseline="0" dirty="0" smtClean="0"/>
              <a:t>in aggregate.</a:t>
            </a:r>
          </a:p>
          <a:p>
            <a:endParaRPr lang="en-GB" b="1" dirty="0" smtClean="0"/>
          </a:p>
          <a:p>
            <a:r>
              <a:rPr lang="en-GB" b="1" dirty="0" smtClean="0"/>
              <a:t>- </a:t>
            </a:r>
            <a:r>
              <a:rPr lang="en-GB" dirty="0" smtClean="0"/>
              <a:t>families talk of </a:t>
            </a:r>
            <a:r>
              <a:rPr lang="en-GB" b="1" dirty="0" smtClean="0"/>
              <a:t>more quality time </a:t>
            </a:r>
            <a:r>
              <a:rPr lang="en-GB" dirty="0" smtClean="0"/>
              <a:t>thanks to light; shared reading, chatting at night, studying</a:t>
            </a:r>
            <a:r>
              <a:rPr lang="en-GB" baseline="0" dirty="0" smtClean="0"/>
              <a:t> together</a:t>
            </a:r>
            <a:endParaRPr lang="en-GB" dirty="0" smtClean="0"/>
          </a:p>
          <a:p>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11</a:t>
            </a:fld>
            <a:endParaRPr lang="en-GB"/>
          </a:p>
        </p:txBody>
      </p:sp>
    </p:spTree>
    <p:extLst>
      <p:ext uri="{BB962C8B-B14F-4D97-AF65-F5344CB8AC3E}">
        <p14:creationId xmlns:p14="http://schemas.microsoft.com/office/powerpoint/2010/main" val="132735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SolarAid </a:t>
            </a:r>
            <a:r>
              <a:rPr lang="en-GB" dirty="0" smtClean="0"/>
              <a:t>created </a:t>
            </a:r>
            <a:r>
              <a:rPr lang="en-GB" b="1" dirty="0" smtClean="0"/>
              <a:t>SunnyMoney</a:t>
            </a:r>
            <a:r>
              <a:rPr lang="en-GB" b="0" dirty="0" smtClean="0"/>
              <a:t>,</a:t>
            </a:r>
            <a:r>
              <a:rPr lang="en-GB" b="0" baseline="0" dirty="0" smtClean="0"/>
              <a:t> our non-profit </a:t>
            </a:r>
            <a:r>
              <a:rPr lang="en-GB" dirty="0" smtClean="0"/>
              <a:t>social </a:t>
            </a:r>
            <a:r>
              <a:rPr lang="en-GB" dirty="0" smtClean="0"/>
              <a:t>enterprise</a:t>
            </a:r>
            <a:r>
              <a:rPr lang="en-GB" baseline="0" dirty="0" smtClean="0"/>
              <a:t> – to distribute solar lights in rural areas of Africa where people have no access to electricity and are relying on kerosene for lighting. </a:t>
            </a:r>
          </a:p>
          <a:p>
            <a:endParaRPr lang="en-GB" baseline="0" dirty="0" smtClean="0"/>
          </a:p>
          <a:p>
            <a:r>
              <a:rPr lang="en-GB" baseline="0" dirty="0" smtClean="0"/>
              <a:t>- We work with the </a:t>
            </a:r>
            <a:r>
              <a:rPr lang="en-GB" b="1" baseline="0" dirty="0" smtClean="0"/>
              <a:t>Ministry of Education</a:t>
            </a:r>
            <a:r>
              <a:rPr lang="en-GB" baseline="0" dirty="0" smtClean="0"/>
              <a:t>, alongside teachers to offer lights to school children at a subsidised rate. We know that this is a great way to reach out to people and spread the impact of clean, affordable lighting throughout the community.</a:t>
            </a:r>
          </a:p>
          <a:p>
            <a:pPr marL="0" indent="0">
              <a:buFontTx/>
              <a:buNone/>
            </a:pPr>
            <a:endParaRPr lang="en-GB" baseline="0" dirty="0" smtClean="0"/>
          </a:p>
          <a:p>
            <a:pPr marL="0" indent="0">
              <a:buFontTx/>
              <a:buNone/>
            </a:pPr>
            <a:r>
              <a:rPr lang="en-GB" baseline="0" dirty="0" smtClean="0"/>
              <a:t>- Our aim is to </a:t>
            </a:r>
            <a:r>
              <a:rPr lang="en-GB" b="1" baseline="0" dirty="0" smtClean="0"/>
              <a:t>build a market </a:t>
            </a:r>
            <a:r>
              <a:rPr lang="en-GB" baseline="0" dirty="0" smtClean="0"/>
              <a:t>for these solar lights – we believe in business-based solutions to address this problem. If we build a market then manufacturers and suppliers will be interested to enter the market, to research and develop, to improve quality and meet the demands of the customers. That also means that there will be competition, which ultimately pushes price down and quality up which then makes the lights more accessible to the poorest.</a:t>
            </a:r>
          </a:p>
          <a:p>
            <a:pPr marL="0" indent="0">
              <a:buFontTx/>
              <a:buNone/>
            </a:pPr>
            <a:endParaRPr lang="en-GB" baseline="0" dirty="0" smtClean="0"/>
          </a:p>
          <a:p>
            <a:pPr marL="0" indent="0">
              <a:buFontTx/>
              <a:buNone/>
            </a:pPr>
            <a:r>
              <a:rPr lang="en-GB" baseline="0" dirty="0" smtClean="0"/>
              <a:t>- We believe building a market is a more </a:t>
            </a:r>
            <a:r>
              <a:rPr lang="en-GB" b="1" baseline="0" dirty="0" smtClean="0"/>
              <a:t>sustainable</a:t>
            </a:r>
            <a:r>
              <a:rPr lang="en-GB" baseline="0" dirty="0" smtClean="0"/>
              <a:t> and effective way of ensuring access to these solar lights.</a:t>
            </a:r>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12</a:t>
            </a:fld>
            <a:endParaRPr lang="en-GB"/>
          </a:p>
        </p:txBody>
      </p:sp>
    </p:spTree>
    <p:extLst>
      <p:ext uri="{BB962C8B-B14F-4D97-AF65-F5344CB8AC3E}">
        <p14:creationId xmlns:p14="http://schemas.microsoft.com/office/powerpoint/2010/main" val="22062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Price</a:t>
            </a:r>
            <a:r>
              <a:rPr lang="en-GB" dirty="0" smtClean="0"/>
              <a:t>: even though the</a:t>
            </a:r>
            <a:r>
              <a:rPr lang="en-GB" baseline="0" dirty="0" smtClean="0"/>
              <a:t> price of the solar light is normally recouped after just a few weeks of use (from reducing kerosene spending), having a lump sum of money can be beyond the reach of many rural Africans. We are working on </a:t>
            </a:r>
            <a:r>
              <a:rPr lang="en-GB" b="1" baseline="0" dirty="0" smtClean="0"/>
              <a:t>finance solutions </a:t>
            </a:r>
            <a:r>
              <a:rPr lang="en-GB" baseline="0" dirty="0" smtClean="0"/>
              <a:t>like rent to own, paying in instalments and pay as you go </a:t>
            </a:r>
            <a:r>
              <a:rPr lang="en-GB" baseline="0" dirty="0" smtClean="0"/>
              <a:t>mobile technology to address this </a:t>
            </a:r>
            <a:r>
              <a:rPr lang="en-GB" baseline="0" dirty="0" smtClean="0"/>
              <a:t>issue. </a:t>
            </a:r>
          </a:p>
          <a:p>
            <a:endParaRPr lang="en-GB" baseline="0" dirty="0" smtClean="0"/>
          </a:p>
          <a:p>
            <a:r>
              <a:rPr lang="en-GB" b="1" baseline="0" dirty="0" smtClean="0"/>
              <a:t>Trust and awareness</a:t>
            </a:r>
            <a:r>
              <a:rPr lang="en-GB" baseline="0" dirty="0" smtClean="0"/>
              <a:t>: </a:t>
            </a:r>
            <a:r>
              <a:rPr lang="en-GB" sz="1200" b="0" i="0" kern="1200" dirty="0" smtClean="0">
                <a:solidFill>
                  <a:schemeClr val="tx1"/>
                </a:solidFill>
                <a:effectLst/>
                <a:latin typeface="+mn-lt"/>
                <a:ea typeface="+mn-ea"/>
                <a:cs typeface="+mn-cs"/>
              </a:rPr>
              <a:t>Would you buy a product you knew next to nothing about? Probably not. Would you buy something you’d never really been aware of before? </a:t>
            </a:r>
            <a:r>
              <a:rPr lang="en-GB" sz="1200" b="0" i="0" kern="1200" dirty="0" smtClean="0">
                <a:solidFill>
                  <a:schemeClr val="tx1"/>
                </a:solidFill>
                <a:effectLst/>
                <a:latin typeface="+mn-lt"/>
                <a:ea typeface="+mn-ea"/>
                <a:cs typeface="+mn-cs"/>
              </a:rPr>
              <a:t>Almost definitely not! </a:t>
            </a:r>
            <a:r>
              <a:rPr lang="en-GB" sz="1200" b="0" i="0" kern="1200" dirty="0" smtClean="0">
                <a:solidFill>
                  <a:schemeClr val="tx1"/>
                </a:solidFill>
                <a:effectLst/>
                <a:latin typeface="+mn-lt"/>
                <a:ea typeface="+mn-ea"/>
                <a:cs typeface="+mn-cs"/>
              </a:rPr>
              <a:t>The likelihood of you saying </a:t>
            </a:r>
            <a:r>
              <a:rPr lang="en-GB" sz="1200" b="0" i="0" kern="1200" dirty="0" smtClean="0">
                <a:solidFill>
                  <a:schemeClr val="tx1"/>
                </a:solidFill>
                <a:effectLst/>
                <a:latin typeface="+mn-lt"/>
                <a:ea typeface="+mn-ea"/>
                <a:cs typeface="+mn-cs"/>
              </a:rPr>
              <a:t>‘yes’ </a:t>
            </a:r>
            <a:r>
              <a:rPr lang="en-GB" sz="1200" b="0" i="0" kern="1200" dirty="0" smtClean="0">
                <a:solidFill>
                  <a:schemeClr val="tx1"/>
                </a:solidFill>
                <a:effectLst/>
                <a:latin typeface="+mn-lt"/>
                <a:ea typeface="+mn-ea"/>
                <a:cs typeface="+mn-cs"/>
              </a:rPr>
              <a:t>to these questions is probably directly linked to how much income you have – if you have low </a:t>
            </a:r>
            <a:r>
              <a:rPr lang="en-GB" sz="1200" b="0" i="0" kern="1200" dirty="0" smtClean="0">
                <a:solidFill>
                  <a:schemeClr val="tx1"/>
                </a:solidFill>
                <a:effectLst/>
                <a:latin typeface="+mn-lt"/>
                <a:ea typeface="+mn-ea"/>
                <a:cs typeface="+mn-cs"/>
              </a:rPr>
              <a:t>income and little financial</a:t>
            </a:r>
            <a:r>
              <a:rPr lang="en-GB" sz="1200" b="0" i="0" kern="1200" baseline="0" dirty="0" smtClean="0">
                <a:solidFill>
                  <a:schemeClr val="tx1"/>
                </a:solidFill>
                <a:effectLst/>
                <a:latin typeface="+mn-lt"/>
                <a:ea typeface="+mn-ea"/>
                <a:cs typeface="+mn-cs"/>
              </a:rPr>
              <a:t> resilience,</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you can’t afford to take </a:t>
            </a:r>
            <a:r>
              <a:rPr lang="en-GB" sz="1200" b="0" i="0" kern="1200" dirty="0" smtClean="0">
                <a:solidFill>
                  <a:schemeClr val="tx1"/>
                </a:solidFill>
                <a:effectLst/>
                <a:latin typeface="+mn-lt"/>
                <a:ea typeface="+mn-ea"/>
                <a:cs typeface="+mn-cs"/>
              </a:rPr>
              <a:t>a risk</a:t>
            </a:r>
            <a:r>
              <a:rPr lang="en-GB" sz="1200" b="0" i="0" kern="1200" baseline="0" dirty="0" smtClean="0">
                <a:solidFill>
                  <a:schemeClr val="tx1"/>
                </a:solidFill>
                <a:effectLst/>
                <a:latin typeface="+mn-lt"/>
                <a:ea typeface="+mn-ea"/>
                <a:cs typeface="+mn-cs"/>
              </a:rPr>
              <a:t> on the unknown</a:t>
            </a:r>
            <a:r>
              <a:rPr lang="en-GB"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 is </a:t>
            </a:r>
            <a:r>
              <a:rPr lang="en-GB" sz="1200" b="0" i="0" kern="1200" dirty="0" err="1" smtClean="0">
                <a:solidFill>
                  <a:schemeClr val="tx1"/>
                </a:solidFill>
                <a:effectLst/>
                <a:latin typeface="+mn-lt"/>
                <a:ea typeface="+mn-ea"/>
                <a:cs typeface="+mn-cs"/>
              </a:rPr>
              <a:t>SolarAid’s</a:t>
            </a:r>
            <a:r>
              <a:rPr lang="en-GB" sz="1200" b="0" i="0" kern="1200" dirty="0" smtClean="0">
                <a:solidFill>
                  <a:schemeClr val="tx1"/>
                </a:solidFill>
                <a:effectLst/>
                <a:latin typeface="+mn-lt"/>
                <a:ea typeface="+mn-ea"/>
                <a:cs typeface="+mn-cs"/>
              </a:rPr>
              <a:t> catch 22. The people in Africa who could most benefit from the solar lights, are those that are most </a:t>
            </a:r>
            <a:r>
              <a:rPr lang="en-GB" sz="1200" b="1" i="0" kern="1200" dirty="0" smtClean="0">
                <a:solidFill>
                  <a:schemeClr val="tx1"/>
                </a:solidFill>
                <a:effectLst/>
                <a:latin typeface="+mn-lt"/>
                <a:ea typeface="+mn-ea"/>
                <a:cs typeface="+mn-cs"/>
              </a:rPr>
              <a:t>averse to risk </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ones with</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a:t>
            </a:r>
            <a:r>
              <a:rPr lang="en-GB" sz="1200" b="0" i="0" kern="1200" dirty="0" smtClean="0">
                <a:solidFill>
                  <a:schemeClr val="tx1"/>
                </a:solidFill>
                <a:effectLst/>
                <a:latin typeface="+mn-lt"/>
                <a:ea typeface="+mn-ea"/>
                <a:cs typeface="+mn-cs"/>
              </a:rPr>
              <a:t>lowest incomes. </a:t>
            </a:r>
            <a:r>
              <a:rPr lang="en-GB" sz="1200" b="0" i="0" kern="1200" dirty="0" smtClean="0">
                <a:solidFill>
                  <a:schemeClr val="tx1"/>
                </a:solidFill>
                <a:effectLst/>
                <a:latin typeface="+mn-lt"/>
                <a:ea typeface="+mn-ea"/>
                <a:cs typeface="+mn-cs"/>
              </a:rPr>
              <a:t>Whilst they </a:t>
            </a:r>
            <a:r>
              <a:rPr lang="en-GB" sz="1200" b="0" i="0" kern="1200" dirty="0" smtClean="0">
                <a:solidFill>
                  <a:schemeClr val="tx1"/>
                </a:solidFill>
                <a:effectLst/>
                <a:latin typeface="+mn-lt"/>
                <a:ea typeface="+mn-ea"/>
                <a:cs typeface="+mn-cs"/>
              </a:rPr>
              <a:t>are spending a large proportion of </a:t>
            </a:r>
            <a:r>
              <a:rPr lang="en-GB" sz="1200" b="0" i="0" kern="1200" dirty="0" smtClean="0">
                <a:solidFill>
                  <a:schemeClr val="tx1"/>
                </a:solidFill>
                <a:effectLst/>
                <a:latin typeface="+mn-lt"/>
                <a:ea typeface="+mn-ea"/>
                <a:cs typeface="+mn-cs"/>
              </a:rPr>
              <a:t>their</a:t>
            </a:r>
            <a:r>
              <a:rPr lang="en-GB" sz="1200" b="0" i="0" kern="1200" baseline="0" dirty="0" smtClean="0">
                <a:solidFill>
                  <a:schemeClr val="tx1"/>
                </a:solidFill>
                <a:effectLst/>
                <a:latin typeface="+mn-lt"/>
                <a:ea typeface="+mn-ea"/>
                <a:cs typeface="+mn-cs"/>
              </a:rPr>
              <a:t> income </a:t>
            </a:r>
            <a:r>
              <a:rPr lang="en-GB" sz="1200" b="0" i="0" kern="1200" dirty="0" smtClean="0">
                <a:solidFill>
                  <a:schemeClr val="tx1"/>
                </a:solidFill>
                <a:effectLst/>
                <a:latin typeface="+mn-lt"/>
                <a:ea typeface="+mn-ea"/>
                <a:cs typeface="+mn-cs"/>
              </a:rPr>
              <a:t>on </a:t>
            </a:r>
            <a:r>
              <a:rPr lang="en-GB" sz="1200" b="0" i="0" kern="1200" dirty="0" smtClean="0">
                <a:solidFill>
                  <a:schemeClr val="tx1"/>
                </a:solidFill>
                <a:effectLst/>
                <a:latin typeface="+mn-lt"/>
                <a:ea typeface="+mn-ea"/>
                <a:cs typeface="+mn-cs"/>
              </a:rPr>
              <a:t>kerosene for lighting, </a:t>
            </a:r>
            <a:r>
              <a:rPr lang="en-GB" sz="1200" b="0" i="0" kern="1200" dirty="0" smtClean="0">
                <a:solidFill>
                  <a:schemeClr val="tx1"/>
                </a:solidFill>
                <a:effectLst/>
                <a:latin typeface="+mn-lt"/>
                <a:ea typeface="+mn-ea"/>
                <a:cs typeface="+mn-cs"/>
              </a:rPr>
              <a:t>that’s </a:t>
            </a:r>
            <a:r>
              <a:rPr lang="en-GB" sz="1200" b="0" i="0" kern="1200" dirty="0" smtClean="0">
                <a:solidFill>
                  <a:schemeClr val="tx1"/>
                </a:solidFill>
                <a:effectLst/>
                <a:latin typeface="+mn-lt"/>
                <a:ea typeface="+mn-ea"/>
                <a:cs typeface="+mn-cs"/>
              </a:rPr>
              <a:t>something they’re familiar </a:t>
            </a:r>
            <a:r>
              <a:rPr lang="en-GB" sz="1200" b="0" i="0" kern="1200" dirty="0" smtClean="0">
                <a:solidFill>
                  <a:schemeClr val="tx1"/>
                </a:solidFill>
                <a:effectLst/>
                <a:latin typeface="+mn-lt"/>
                <a:ea typeface="+mn-ea"/>
                <a:cs typeface="+mn-cs"/>
              </a:rPr>
              <a:t>with and is a 20c a day expenditure that fits their financial context. </a:t>
            </a:r>
            <a:r>
              <a:rPr lang="en-GB" sz="1200" b="0" i="0" kern="1200" dirty="0" smtClean="0">
                <a:solidFill>
                  <a:schemeClr val="tx1"/>
                </a:solidFill>
                <a:effectLst/>
                <a:latin typeface="+mn-lt"/>
                <a:ea typeface="+mn-ea"/>
                <a:cs typeface="+mn-cs"/>
              </a:rPr>
              <a:t>If they bought one solar light and stopped using one of their kerosene lamps, not only would they get brighter and safer light, but they would also save money. </a:t>
            </a:r>
            <a:r>
              <a:rPr lang="en-GB" sz="1200" b="0" i="0" kern="1200" dirty="0" smtClean="0">
                <a:solidFill>
                  <a:schemeClr val="tx1"/>
                </a:solidFill>
                <a:effectLst/>
                <a:latin typeface="+mn-lt"/>
                <a:ea typeface="+mn-ea"/>
                <a:cs typeface="+mn-cs"/>
              </a:rPr>
              <a:t>The energy from the sun is free after </a:t>
            </a:r>
            <a:r>
              <a:rPr lang="en-GB" sz="1200" b="0" i="0" kern="1200" dirty="0" err="1" smtClean="0">
                <a:solidFill>
                  <a:schemeClr val="tx1"/>
                </a:solidFill>
                <a:effectLst/>
                <a:latin typeface="+mn-lt"/>
                <a:ea typeface="+mn-ea"/>
                <a:cs typeface="+mn-cs"/>
              </a:rPr>
              <a:t>all.But</a:t>
            </a:r>
            <a:r>
              <a:rPr lang="en-GB" sz="1200" b="0" i="0" kern="1200" dirty="0" smtClean="0">
                <a:solidFill>
                  <a:schemeClr val="tx1"/>
                </a:solidFill>
                <a:effectLst/>
                <a:latin typeface="+mn-lt"/>
                <a:ea typeface="+mn-ea"/>
                <a:cs typeface="+mn-cs"/>
              </a:rPr>
              <a:t> if that</a:t>
            </a:r>
            <a:r>
              <a:rPr lang="en-GB" sz="1200" b="0" i="0" kern="1200" baseline="0" dirty="0" smtClean="0">
                <a:solidFill>
                  <a:schemeClr val="tx1"/>
                </a:solidFill>
                <a:effectLst/>
                <a:latin typeface="+mn-lt"/>
                <a:ea typeface="+mn-ea"/>
                <a:cs typeface="+mn-cs"/>
              </a:rPr>
              <a:t> light failed, they would have made a massive and disastrous investment that could spell disaster. I</a:t>
            </a:r>
            <a:r>
              <a:rPr lang="en-GB" sz="1200" b="0" i="0" kern="1200" dirty="0" smtClean="0">
                <a:solidFill>
                  <a:schemeClr val="tx1"/>
                </a:solidFill>
                <a:effectLst/>
                <a:latin typeface="+mn-lt"/>
                <a:ea typeface="+mn-ea"/>
                <a:cs typeface="+mn-cs"/>
              </a:rPr>
              <a:t>n </a:t>
            </a:r>
            <a:r>
              <a:rPr lang="en-GB" sz="1200" b="0" i="0" kern="1200" dirty="0" smtClean="0">
                <a:solidFill>
                  <a:schemeClr val="tx1"/>
                </a:solidFill>
                <a:effectLst/>
                <a:latin typeface="+mn-lt"/>
                <a:ea typeface="+mn-ea"/>
                <a:cs typeface="+mn-cs"/>
              </a:rPr>
              <a:t>a country where there are a lot of </a:t>
            </a:r>
            <a:r>
              <a:rPr lang="en-GB" sz="1200" b="1" i="0" kern="1200" dirty="0" smtClean="0">
                <a:solidFill>
                  <a:schemeClr val="tx1"/>
                </a:solidFill>
                <a:effectLst/>
                <a:latin typeface="+mn-lt"/>
                <a:ea typeface="+mn-ea"/>
                <a:cs typeface="+mn-cs"/>
              </a:rPr>
              <a:t>fakes</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aftersales </a:t>
            </a:r>
            <a:r>
              <a:rPr lang="en-GB" sz="1200" b="0" i="0" kern="1200" dirty="0" smtClean="0">
                <a:solidFill>
                  <a:schemeClr val="tx1"/>
                </a:solidFill>
                <a:effectLst/>
                <a:latin typeface="+mn-lt"/>
                <a:ea typeface="+mn-ea"/>
                <a:cs typeface="+mn-cs"/>
              </a:rPr>
              <a:t>support</a:t>
            </a:r>
            <a:r>
              <a:rPr lang="en-GB" sz="1200" b="0" i="0" kern="1200" baseline="0" dirty="0" smtClean="0">
                <a:solidFill>
                  <a:schemeClr val="tx1"/>
                </a:solidFill>
                <a:effectLst/>
                <a:latin typeface="+mn-lt"/>
                <a:ea typeface="+mn-ea"/>
                <a:cs typeface="+mn-cs"/>
              </a:rPr>
              <a:t> and consumer rights are almost unheard of, </a:t>
            </a:r>
            <a:r>
              <a:rPr lang="en-GB" sz="1200" b="0" i="0" kern="1200" dirty="0" smtClean="0">
                <a:solidFill>
                  <a:schemeClr val="tx1"/>
                </a:solidFill>
                <a:effectLst/>
                <a:latin typeface="+mn-lt"/>
                <a:ea typeface="+mn-ea"/>
                <a:cs typeface="+mn-cs"/>
              </a:rPr>
              <a:t>and </a:t>
            </a:r>
            <a:r>
              <a:rPr lang="en-GB" sz="1200" b="1" i="0" kern="1200" dirty="0" smtClean="0">
                <a:solidFill>
                  <a:schemeClr val="tx1"/>
                </a:solidFill>
                <a:effectLst/>
                <a:latin typeface="+mn-lt"/>
                <a:ea typeface="+mn-ea"/>
                <a:cs typeface="+mn-cs"/>
              </a:rPr>
              <a:t>advertising</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to build trust</a:t>
            </a:r>
            <a:r>
              <a:rPr lang="en-GB" sz="1200" b="0" i="0" kern="1200" baseline="0" dirty="0" smtClean="0">
                <a:solidFill>
                  <a:schemeClr val="tx1"/>
                </a:solidFill>
                <a:effectLst/>
                <a:latin typeface="+mn-lt"/>
                <a:ea typeface="+mn-ea"/>
                <a:cs typeface="+mn-cs"/>
              </a:rPr>
              <a:t> is non-existent</a:t>
            </a:r>
            <a:r>
              <a:rPr lang="en-GB"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encouraging customers to make </a:t>
            </a:r>
            <a:r>
              <a:rPr lang="en-GB" sz="1200" b="0" i="0" kern="1200" dirty="0" smtClean="0">
                <a:solidFill>
                  <a:schemeClr val="tx1"/>
                </a:solidFill>
                <a:effectLst/>
                <a:latin typeface="+mn-lt"/>
                <a:ea typeface="+mn-ea"/>
                <a:cs typeface="+mn-cs"/>
              </a:rPr>
              <a:t>this massive change to switch to solar </a:t>
            </a:r>
            <a:r>
              <a:rPr lang="en-GB" sz="1200" b="0" i="0" kern="1200" dirty="0" smtClean="0">
                <a:solidFill>
                  <a:schemeClr val="tx1"/>
                </a:solidFill>
                <a:effectLst/>
                <a:latin typeface="+mn-lt"/>
                <a:ea typeface="+mn-ea"/>
                <a:cs typeface="+mn-cs"/>
              </a:rPr>
              <a:t>is difficult.</a:t>
            </a:r>
          </a:p>
          <a:p>
            <a:endParaRPr lang="en-GB" sz="1200" b="0" i="0" kern="1200" baseline="0" dirty="0" smtClean="0">
              <a:solidFill>
                <a:schemeClr val="tx1"/>
              </a:solidFill>
              <a:effectLst/>
              <a:latin typeface="+mn-lt"/>
              <a:ea typeface="+mn-ea"/>
              <a:cs typeface="+mn-cs"/>
            </a:endParaRPr>
          </a:p>
          <a:p>
            <a:r>
              <a:rPr lang="en-GB" sz="1200" b="1" i="0" kern="1200" baseline="0" dirty="0" smtClean="0">
                <a:solidFill>
                  <a:schemeClr val="tx1"/>
                </a:solidFill>
                <a:effectLst/>
                <a:latin typeface="+mn-lt"/>
                <a:ea typeface="+mn-ea"/>
                <a:cs typeface="+mn-cs"/>
              </a:rPr>
              <a:t>Quality</a:t>
            </a:r>
            <a:r>
              <a:rPr lang="en-GB" sz="1200" b="0" i="0" kern="1200" baseline="0" dirty="0" smtClean="0">
                <a:solidFill>
                  <a:schemeClr val="tx1"/>
                </a:solidFill>
                <a:effectLst/>
                <a:latin typeface="+mn-lt"/>
                <a:ea typeface="+mn-ea"/>
                <a:cs typeface="+mn-cs"/>
              </a:rPr>
              <a:t>: there is an amazing sense of innovation and creativity in Africa which is great, but also means that there are </a:t>
            </a:r>
            <a:r>
              <a:rPr lang="en-GB" sz="1200" b="0" i="0" kern="1200" baseline="0" dirty="0" smtClean="0">
                <a:solidFill>
                  <a:schemeClr val="tx1"/>
                </a:solidFill>
                <a:effectLst/>
                <a:latin typeface="+mn-lt"/>
                <a:ea typeface="+mn-ea"/>
                <a:cs typeface="+mn-cs"/>
              </a:rPr>
              <a:t>often fake products which are unsafe and unfit for purpose. The </a:t>
            </a:r>
            <a:r>
              <a:rPr lang="en-GB" sz="1200" b="0" i="0" kern="1200" baseline="0" dirty="0" smtClean="0">
                <a:solidFill>
                  <a:schemeClr val="tx1"/>
                </a:solidFill>
                <a:effectLst/>
                <a:latin typeface="+mn-lt"/>
                <a:ea typeface="+mn-ea"/>
                <a:cs typeface="+mn-cs"/>
              </a:rPr>
              <a:t>World Bank and IFC have a joint initiative called Lighting Africa and we tend to only supply products that are </a:t>
            </a:r>
            <a:r>
              <a:rPr lang="en-GB" sz="1200" b="1" i="0" kern="1200" baseline="0" dirty="0" smtClean="0">
                <a:solidFill>
                  <a:schemeClr val="tx1"/>
                </a:solidFill>
                <a:effectLst/>
                <a:latin typeface="+mn-lt"/>
                <a:ea typeface="+mn-ea"/>
                <a:cs typeface="+mn-cs"/>
              </a:rPr>
              <a:t>Lighting Africa approved </a:t>
            </a:r>
            <a:r>
              <a:rPr lang="en-GB" sz="1200" b="0" i="0" kern="1200" baseline="0" dirty="0" smtClean="0">
                <a:solidFill>
                  <a:schemeClr val="tx1"/>
                </a:solidFill>
                <a:effectLst/>
                <a:latin typeface="+mn-lt"/>
                <a:ea typeface="+mn-ea"/>
                <a:cs typeface="+mn-cs"/>
              </a:rPr>
              <a:t>– this means they’ve gone through some rigorous tests and are deemed of high quality. </a:t>
            </a:r>
          </a:p>
          <a:p>
            <a:r>
              <a:rPr lang="en-GB" sz="1200" b="0" i="0" kern="1200" baseline="0" dirty="0" smtClean="0">
                <a:solidFill>
                  <a:schemeClr val="tx1"/>
                </a:solidFill>
                <a:effectLst/>
                <a:latin typeface="+mn-lt"/>
                <a:ea typeface="+mn-ea"/>
                <a:cs typeface="+mn-cs"/>
              </a:rPr>
              <a:t>As the </a:t>
            </a:r>
            <a:r>
              <a:rPr lang="en-GB" sz="1200" b="0" i="0" kern="1200" baseline="0" dirty="0" smtClean="0">
                <a:solidFill>
                  <a:schemeClr val="tx1"/>
                </a:solidFill>
                <a:effectLst/>
                <a:latin typeface="+mn-lt"/>
                <a:ea typeface="+mn-ea"/>
                <a:cs typeface="+mn-cs"/>
              </a:rPr>
              <a:t>biggest seller of solar lights across Africa, </a:t>
            </a:r>
            <a:r>
              <a:rPr lang="en-GB" sz="1200" b="0" i="0" kern="1200" baseline="0" dirty="0" smtClean="0">
                <a:solidFill>
                  <a:schemeClr val="tx1"/>
                </a:solidFill>
                <a:effectLst/>
                <a:latin typeface="+mn-lt"/>
                <a:ea typeface="+mn-ea"/>
                <a:cs typeface="+mn-cs"/>
              </a:rPr>
              <a:t>we’ve </a:t>
            </a:r>
            <a:r>
              <a:rPr lang="en-GB" sz="1200" b="0" i="0" kern="1200" baseline="0" dirty="0" smtClean="0">
                <a:solidFill>
                  <a:schemeClr val="tx1"/>
                </a:solidFill>
                <a:effectLst/>
                <a:latin typeface="+mn-lt"/>
                <a:ea typeface="+mn-ea"/>
                <a:cs typeface="+mn-cs"/>
              </a:rPr>
              <a:t>got quite a bit of </a:t>
            </a:r>
            <a:r>
              <a:rPr lang="en-GB" sz="1200" b="0" i="0" kern="1200" baseline="0" dirty="0" smtClean="0">
                <a:solidFill>
                  <a:schemeClr val="tx1"/>
                </a:solidFill>
                <a:effectLst/>
                <a:latin typeface="+mn-lt"/>
                <a:ea typeface="+mn-ea"/>
                <a:cs typeface="+mn-cs"/>
              </a:rPr>
              <a:t>influence with </a:t>
            </a:r>
            <a:r>
              <a:rPr lang="en-GB" sz="1200" b="0" i="0" kern="1200" baseline="0" dirty="0" smtClean="0">
                <a:solidFill>
                  <a:schemeClr val="tx1"/>
                </a:solidFill>
                <a:effectLst/>
                <a:latin typeface="+mn-lt"/>
                <a:ea typeface="+mn-ea"/>
                <a:cs typeface="+mn-cs"/>
              </a:rPr>
              <a:t>manufacturers now. So, if our customers are telling us that they’re having problems with their lights, you can bet the manufacturers will hear about it from us.</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Last-mile distribution</a:t>
            </a:r>
            <a:r>
              <a:rPr lang="en-GB" sz="1200" b="1" i="0"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is a real challenge in rural Africa not only because of the </a:t>
            </a:r>
            <a:r>
              <a:rPr lang="en-GB" sz="1200" b="1" i="0" kern="1200" baseline="0" dirty="0" smtClean="0">
                <a:solidFill>
                  <a:schemeClr val="tx1"/>
                </a:solidFill>
                <a:effectLst/>
                <a:latin typeface="+mn-lt"/>
                <a:ea typeface="+mn-ea"/>
                <a:cs typeface="+mn-cs"/>
              </a:rPr>
              <a:t>poor infrastructure</a:t>
            </a:r>
            <a:r>
              <a:rPr lang="en-GB" sz="1200" b="0" i="0" kern="1200" baseline="0" dirty="0" smtClean="0">
                <a:solidFill>
                  <a:schemeClr val="tx1"/>
                </a:solidFill>
                <a:effectLst/>
                <a:latin typeface="+mn-lt"/>
                <a:ea typeface="+mn-ea"/>
                <a:cs typeface="+mn-cs"/>
              </a:rPr>
              <a:t>, but also because of low population density in some areas meaning it </a:t>
            </a:r>
            <a:r>
              <a:rPr lang="en-GB" sz="1200" b="1" i="0" kern="1200" baseline="0" dirty="0" smtClean="0">
                <a:solidFill>
                  <a:schemeClr val="tx1"/>
                </a:solidFill>
                <a:effectLst/>
                <a:latin typeface="+mn-lt"/>
                <a:ea typeface="+mn-ea"/>
                <a:cs typeface="+mn-cs"/>
              </a:rPr>
              <a:t>isn’t cost effective to reach everyone</a:t>
            </a:r>
            <a:r>
              <a:rPr lang="en-GB" sz="1200" b="0" i="0" kern="1200" baseline="0" dirty="0" smtClean="0">
                <a:solidFill>
                  <a:schemeClr val="tx1"/>
                </a:solidFill>
                <a:effectLst/>
                <a:latin typeface="+mn-lt"/>
                <a:ea typeface="+mn-ea"/>
                <a:cs typeface="+mn-cs"/>
              </a:rPr>
              <a:t>. We’re not giving up on these people, but we recognise it’s a challenge to be sustainable and reach these people. That’s why we’ve developed our programme to deliver </a:t>
            </a:r>
            <a:r>
              <a:rPr lang="en-GB" sz="1200" b="0" i="0" kern="1200" baseline="0" dirty="0" smtClean="0">
                <a:solidFill>
                  <a:schemeClr val="tx1"/>
                </a:solidFill>
                <a:effectLst/>
                <a:latin typeface="+mn-lt"/>
                <a:ea typeface="+mn-ea"/>
                <a:cs typeface="+mn-cs"/>
              </a:rPr>
              <a:t>through community channels and using a </a:t>
            </a:r>
            <a:r>
              <a:rPr lang="en-GB" sz="1200" b="1" i="0" kern="1200" baseline="0" dirty="0" smtClean="0">
                <a:solidFill>
                  <a:schemeClr val="tx1"/>
                </a:solidFill>
                <a:effectLst/>
                <a:latin typeface="+mn-lt"/>
                <a:ea typeface="+mn-ea"/>
                <a:cs typeface="+mn-cs"/>
              </a:rPr>
              <a:t>hub approach.</a:t>
            </a:r>
            <a:r>
              <a:rPr lang="en-GB" sz="1200" b="0" i="0" kern="1200" baseline="0" dirty="0" smtClean="0">
                <a:solidFill>
                  <a:schemeClr val="tx1"/>
                </a:solidFill>
                <a:effectLst/>
                <a:latin typeface="+mn-lt"/>
                <a:ea typeface="+mn-ea"/>
                <a:cs typeface="+mn-cs"/>
              </a:rPr>
              <a:t>. In stage 1 of our market build, we </a:t>
            </a:r>
            <a:r>
              <a:rPr lang="en-GB" sz="1200" b="0" i="0" kern="1200" baseline="0" dirty="0" smtClean="0">
                <a:solidFill>
                  <a:schemeClr val="tx1"/>
                </a:solidFill>
                <a:effectLst/>
                <a:latin typeface="+mn-lt"/>
                <a:ea typeface="+mn-ea"/>
                <a:cs typeface="+mn-cs"/>
              </a:rPr>
              <a:t>invite the head teachers of a group of schools to come and find out about the lights and then they deliver the message to their school – this means the message is being </a:t>
            </a:r>
            <a:r>
              <a:rPr lang="en-GB" sz="1200" b="1" i="0" kern="1200" baseline="0" dirty="0" smtClean="0">
                <a:solidFill>
                  <a:schemeClr val="tx1"/>
                </a:solidFill>
                <a:effectLst/>
                <a:latin typeface="+mn-lt"/>
                <a:ea typeface="+mn-ea"/>
                <a:cs typeface="+mn-cs"/>
              </a:rPr>
              <a:t>relayed by a trusted member </a:t>
            </a:r>
            <a:r>
              <a:rPr lang="en-GB" sz="1200" b="0" i="0" kern="1200" baseline="0" dirty="0" smtClean="0">
                <a:solidFill>
                  <a:schemeClr val="tx1"/>
                </a:solidFill>
                <a:effectLst/>
                <a:latin typeface="+mn-lt"/>
                <a:ea typeface="+mn-ea"/>
                <a:cs typeface="+mn-cs"/>
              </a:rPr>
              <a:t>of the community </a:t>
            </a:r>
            <a:r>
              <a:rPr lang="en-GB" sz="1200" b="0" i="0" kern="1200" baseline="0" dirty="0" smtClean="0">
                <a:solidFill>
                  <a:schemeClr val="tx1"/>
                </a:solidFill>
                <a:effectLst/>
                <a:latin typeface="+mn-lt"/>
                <a:ea typeface="+mn-ea"/>
                <a:cs typeface="+mn-cs"/>
              </a:rPr>
              <a:t>and is immensely time and cost effective – allowing us to get lights out at massive scale - as </a:t>
            </a:r>
            <a:r>
              <a:rPr lang="en-GB" sz="1200" b="0" i="0" kern="1200" baseline="0" dirty="0" smtClean="0">
                <a:solidFill>
                  <a:schemeClr val="tx1"/>
                </a:solidFill>
                <a:effectLst/>
                <a:latin typeface="+mn-lt"/>
                <a:ea typeface="+mn-ea"/>
                <a:cs typeface="+mn-cs"/>
              </a:rPr>
              <a:t>we don’t have to visit every single school individually. </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13</a:t>
            </a:fld>
            <a:endParaRPr lang="en-GB"/>
          </a:p>
        </p:txBody>
      </p:sp>
    </p:spTree>
    <p:extLst>
      <p:ext uri="{BB962C8B-B14F-4D97-AF65-F5344CB8AC3E}">
        <p14:creationId xmlns:p14="http://schemas.microsoft.com/office/powerpoint/2010/main" val="375551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looked at the potential</a:t>
            </a:r>
            <a:r>
              <a:rPr lang="en-GB" baseline="0" dirty="0" smtClean="0"/>
              <a:t> benefits to a nation, or even the continent, that we could see as a result of swapping kerosene for solar, it is </a:t>
            </a:r>
            <a:r>
              <a:rPr lang="en-GB" b="1" baseline="0" dirty="0" smtClean="0"/>
              <a:t>profound</a:t>
            </a:r>
            <a:r>
              <a:rPr lang="en-GB" baseline="0" dirty="0" smtClean="0"/>
              <a:t>. </a:t>
            </a:r>
          </a:p>
          <a:p>
            <a:endParaRPr lang="en-GB" baseline="0" dirty="0" smtClean="0"/>
          </a:p>
          <a:p>
            <a:r>
              <a:rPr lang="en-GB" baseline="0" dirty="0" smtClean="0"/>
              <a:t>Productivity --- through better health and increased available lighting hours</a:t>
            </a:r>
          </a:p>
          <a:p>
            <a:r>
              <a:rPr lang="en-GB" baseline="0" dirty="0" smtClean="0"/>
              <a:t>investment in livelihoods as disposable income rises --- from reduced kerosene spend, and</a:t>
            </a:r>
          </a:p>
          <a:p>
            <a:r>
              <a:rPr lang="en-GB" baseline="0" dirty="0" smtClean="0"/>
              <a:t>improved education --- thanks to motivation and increased study hours</a:t>
            </a:r>
          </a:p>
          <a:p>
            <a:r>
              <a:rPr lang="en-GB" baseline="0" dirty="0" smtClean="0"/>
              <a:t>would all </a:t>
            </a:r>
            <a:r>
              <a:rPr lang="en-GB" b="1" baseline="0" dirty="0" smtClean="0"/>
              <a:t>contribute to economic and social development</a:t>
            </a:r>
            <a:r>
              <a:rPr lang="en-GB" baseline="0" dirty="0" smtClean="0"/>
              <a:t>.</a:t>
            </a:r>
            <a:endParaRPr lang="en-GB" baseline="0" dirty="0" smtClean="0"/>
          </a:p>
          <a:p>
            <a:endParaRPr lang="en-GB" baseline="0" dirty="0" smtClean="0"/>
          </a:p>
          <a:p>
            <a:r>
              <a:rPr lang="en-GB" baseline="0" dirty="0" smtClean="0"/>
              <a:t>That’s why we believe that making affordable and clean solutions to lighting in Africa available is a key strategy for overcoming one of the biggest challenges facing the developing world today.</a:t>
            </a:r>
          </a:p>
          <a:p>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14</a:t>
            </a:fld>
            <a:endParaRPr lang="en-GB"/>
          </a:p>
        </p:txBody>
      </p:sp>
    </p:spTree>
    <p:extLst>
      <p:ext uri="{BB962C8B-B14F-4D97-AF65-F5344CB8AC3E}">
        <p14:creationId xmlns:p14="http://schemas.microsoft.com/office/powerpoint/2010/main" val="155423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smtClean="0"/>
              <a:t>SunnyMoney</a:t>
            </a:r>
            <a:r>
              <a:rPr lang="en-GB" baseline="0" dirty="0" smtClean="0"/>
              <a:t> has an ambitious 7 year business plan to 2020 during which it will grow the market via a phased channel strategy:</a:t>
            </a: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r>
              <a:rPr lang="en-GB" dirty="0" smtClean="0"/>
              <a:t>To reach early </a:t>
            </a:r>
            <a:r>
              <a:rPr lang="en-GB" dirty="0" smtClean="0"/>
              <a:t>adopters: Breed trust / seed market via schools and community channels –</a:t>
            </a:r>
            <a:r>
              <a:rPr lang="en-GB" baseline="0" dirty="0" smtClean="0"/>
              <a:t> 13.5%: warranties</a:t>
            </a:r>
            <a:r>
              <a:rPr lang="en-GB" baseline="0" dirty="0" smtClean="0"/>
              <a:t>, establish SM as a </a:t>
            </a:r>
            <a:r>
              <a:rPr lang="en-GB" baseline="0" dirty="0" smtClean="0"/>
              <a:t>brand of </a:t>
            </a:r>
            <a:r>
              <a:rPr lang="en-GB" baseline="0" dirty="0" smtClean="0"/>
              <a:t>trust, get lights shining and let people witness the benefits with their own eyes and ears </a:t>
            </a:r>
            <a:endParaRPr lang="en-GB" baseline="0" dirty="0" smtClean="0"/>
          </a:p>
          <a:p>
            <a:pPr marL="514350" indent="-514350">
              <a:buAutoNum type="arabicPeriod"/>
            </a:pPr>
            <a:r>
              <a:rPr lang="en-GB" baseline="0" dirty="0" smtClean="0"/>
              <a:t>To increase penetration: Resolve </a:t>
            </a:r>
            <a:r>
              <a:rPr lang="en-GB" baseline="0" dirty="0" smtClean="0"/>
              <a:t>access to </a:t>
            </a:r>
            <a:r>
              <a:rPr lang="en-GB" baseline="0" dirty="0" smtClean="0"/>
              <a:t>finance / affordability (SunnyMoney Brains is our innovation unit that is constantly developing and piloting new market approaches, such as mobile PAYG) </a:t>
            </a:r>
          </a:p>
          <a:p>
            <a:pPr marL="514350" indent="-514350">
              <a:buAutoNum type="arabicPeriod"/>
            </a:pPr>
            <a:r>
              <a:rPr lang="en-GB" baseline="0" dirty="0" smtClean="0"/>
              <a:t>To protect the sector:– drive and protect QS, drive the imperative for fair </a:t>
            </a:r>
            <a:r>
              <a:rPr lang="en-GB" baseline="0" dirty="0" smtClean="0"/>
              <a:t>market </a:t>
            </a:r>
            <a:r>
              <a:rPr lang="en-GB" baseline="0" dirty="0" smtClean="0"/>
              <a:t>pricing, conduct research and </a:t>
            </a:r>
            <a:r>
              <a:rPr lang="en-GB" baseline="0" dirty="0" smtClean="0"/>
              <a:t>knowledge </a:t>
            </a:r>
            <a:r>
              <a:rPr lang="en-GB" baseline="0" dirty="0" smtClean="0"/>
              <a:t>sharing, tackle cross-cutting sector issues such as </a:t>
            </a:r>
            <a:r>
              <a:rPr lang="en-GB" baseline="0" dirty="0" err="1" smtClean="0"/>
              <a:t>pico</a:t>
            </a:r>
            <a:r>
              <a:rPr lang="en-GB" baseline="0" dirty="0" smtClean="0"/>
              <a:t> design, manufacture base / import strategy, recycling and waste management </a:t>
            </a:r>
            <a:endParaRPr lang="en-GB" dirty="0" smtClean="0"/>
          </a:p>
          <a:p>
            <a:pPr marL="514350" indent="-514350">
              <a:buAutoNum type="arabicPeriod"/>
            </a:pPr>
            <a:r>
              <a:rPr lang="en-GB" dirty="0" smtClean="0"/>
              <a:t>To</a:t>
            </a:r>
            <a:r>
              <a:rPr lang="en-GB" baseline="0" dirty="0" smtClean="0"/>
              <a:t> increase community penetration: r</a:t>
            </a:r>
            <a:r>
              <a:rPr lang="en-GB" dirty="0" smtClean="0"/>
              <a:t>ecruit </a:t>
            </a:r>
            <a:r>
              <a:rPr lang="en-GB" dirty="0" smtClean="0"/>
              <a:t>community distributors (early</a:t>
            </a:r>
            <a:r>
              <a:rPr lang="en-GB" baseline="0" dirty="0" smtClean="0"/>
              <a:t> majority </a:t>
            </a:r>
            <a:r>
              <a:rPr lang="en-GB" baseline="0" dirty="0" smtClean="0">
                <a:sym typeface="Wingdings"/>
              </a:rPr>
              <a:t> Google Tanzania) </a:t>
            </a:r>
            <a:r>
              <a:rPr lang="en-GB" baseline="0" dirty="0" smtClean="0">
                <a:sym typeface="Wingdings"/>
              </a:rPr>
              <a:t>back up entrepreneur efforts with call </a:t>
            </a:r>
            <a:r>
              <a:rPr lang="en-GB" baseline="0" dirty="0" smtClean="0">
                <a:sym typeface="Wingdings"/>
              </a:rPr>
              <a:t>centre support / media and radio / lead generation </a:t>
            </a:r>
            <a:r>
              <a:rPr lang="en-GB" baseline="0" dirty="0" smtClean="0">
                <a:sym typeface="Wingdings"/>
              </a:rPr>
              <a:t>(from schools campaigns) </a:t>
            </a:r>
            <a:endParaRPr lang="en-GB" baseline="0" dirty="0" smtClean="0">
              <a:sym typeface="Wingdings"/>
            </a:endParaRPr>
          </a:p>
          <a:p>
            <a:pPr marL="514350" indent="-514350">
              <a:buAutoNum type="arabicPeriod"/>
            </a:pPr>
            <a:endParaRPr lang="en-GB" baseline="0" dirty="0" smtClean="0">
              <a:sym typeface="Wingdings"/>
            </a:endParaRPr>
          </a:p>
          <a:p>
            <a:pPr marL="0" indent="0">
              <a:buFont typeface="Arial" pitchFamily="34" charset="0"/>
              <a:buNone/>
            </a:pPr>
            <a:r>
              <a:rPr lang="en-GB" dirty="0" smtClean="0">
                <a:solidFill>
                  <a:schemeClr val="bg1"/>
                </a:solidFill>
              </a:rPr>
              <a:t>CONTD</a:t>
            </a:r>
            <a:endParaRPr lang="en-GB" dirty="0">
              <a:solidFill>
                <a:schemeClr val="bg1"/>
              </a:solidFill>
            </a:endParaRPr>
          </a:p>
        </p:txBody>
      </p:sp>
      <p:sp>
        <p:nvSpPr>
          <p:cNvPr id="4" name="Slide Number Placeholder 3"/>
          <p:cNvSpPr>
            <a:spLocks noGrp="1"/>
          </p:cNvSpPr>
          <p:nvPr>
            <p:ph type="sldNum" sz="quarter" idx="10"/>
          </p:nvPr>
        </p:nvSpPr>
        <p:spPr/>
        <p:txBody>
          <a:bodyPr/>
          <a:lstStyle/>
          <a:p>
            <a:fld id="{1AA18FEA-2F82-4B7F-96CB-2D7FDCC16FC5}" type="slidenum">
              <a:rPr lang="en-GB" smtClean="0"/>
              <a:t>15</a:t>
            </a:fld>
            <a:endParaRPr lang="en-GB"/>
          </a:p>
        </p:txBody>
      </p:sp>
    </p:spTree>
    <p:extLst>
      <p:ext uri="{BB962C8B-B14F-4D97-AF65-F5344CB8AC3E}">
        <p14:creationId xmlns:p14="http://schemas.microsoft.com/office/powerpoint/2010/main" val="1830066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sym typeface="Wingdings"/>
              </a:rPr>
              <a:t>We perceive the tipping point / saturation to be at 2016/17 and we will have paved the way for multiple players to come and join the market, mopping up sales from the late majority. </a:t>
            </a:r>
          </a:p>
          <a:p>
            <a:pPr marL="0" indent="0">
              <a:buNone/>
            </a:pPr>
            <a:endParaRPr lang="en-GB" baseline="0" dirty="0" smtClean="0">
              <a:sym typeface="Wingdings"/>
            </a:endParaRPr>
          </a:p>
          <a:p>
            <a:pPr marL="0" indent="0">
              <a:buNone/>
            </a:pPr>
            <a:r>
              <a:rPr lang="en-GB" baseline="0" dirty="0" err="1" smtClean="0">
                <a:sym typeface="Wingdings"/>
              </a:rPr>
              <a:t>Leadng</a:t>
            </a:r>
            <a:r>
              <a:rPr lang="en-GB" baseline="0" dirty="0" smtClean="0">
                <a:sym typeface="Wingdings"/>
              </a:rPr>
              <a:t> up to this point, SolarAid will (In parallel) lobby governments and trigger public health programmes; and foster </a:t>
            </a:r>
            <a:r>
              <a:rPr lang="en-GB" baseline="0" dirty="0" err="1" smtClean="0">
                <a:sym typeface="Wingdings"/>
              </a:rPr>
              <a:t>knowlege</a:t>
            </a:r>
            <a:r>
              <a:rPr lang="en-GB" baseline="0" dirty="0" smtClean="0">
                <a:sym typeface="Wingdings"/>
              </a:rPr>
              <a:t> to support new market entrants (tipping point 2016/17)</a:t>
            </a:r>
          </a:p>
          <a:p>
            <a:pPr marL="0" indent="0">
              <a:buNone/>
            </a:pPr>
            <a:r>
              <a:rPr lang="en-GB" baseline="0" dirty="0" smtClean="0">
                <a:sym typeface="Wingdings"/>
              </a:rPr>
              <a:t>The final stage will be solar shops and distributors right across the continent (serving the late majority / laggards) </a:t>
            </a:r>
          </a:p>
          <a:p>
            <a:pPr marL="0" indent="0">
              <a:buNone/>
            </a:pPr>
            <a:r>
              <a:rPr lang="en-GB" baseline="0" dirty="0" smtClean="0">
                <a:sym typeface="Wingdings"/>
              </a:rPr>
              <a:t>By 2020,: Solar lights will be as ubiquitous as kerosene (SolarAid / SunnyMoney 24-28% of market, 4:1 provided by other players)</a:t>
            </a:r>
          </a:p>
          <a:p>
            <a:pPr marL="0" indent="0">
              <a:buNone/>
            </a:pPr>
            <a:r>
              <a:rPr lang="en-GB" baseline="0" dirty="0" smtClean="0">
                <a:sym typeface="Wingdings"/>
              </a:rPr>
              <a:t>Total cost to catalyse £20m - £30m (</a:t>
            </a:r>
            <a:r>
              <a:rPr lang="en-GB" baseline="0" dirty="0" err="1" smtClean="0">
                <a:sym typeface="Wingdings"/>
              </a:rPr>
              <a:t>incl</a:t>
            </a:r>
            <a:r>
              <a:rPr lang="en-GB" baseline="0" dirty="0" smtClean="0">
                <a:sym typeface="Wingdings"/>
              </a:rPr>
              <a:t> support for other entrants and innovation, public health campaigns</a:t>
            </a:r>
          </a:p>
          <a:p>
            <a:pPr marL="0" indent="0">
              <a:buNone/>
            </a:pPr>
            <a:r>
              <a:rPr lang="en-GB" baseline="0" dirty="0" smtClean="0">
                <a:sym typeface="Wingdings"/>
              </a:rPr>
              <a:t>We are preparing for our first ‘big ask’ of £20m to enable SolarAid/ SunnyMoney to kick-start the market and continue the scales roll out of </a:t>
            </a:r>
            <a:r>
              <a:rPr lang="en-GB" baseline="0" dirty="0" err="1" smtClean="0">
                <a:sym typeface="Wingdings"/>
              </a:rPr>
              <a:t>pico</a:t>
            </a:r>
            <a:r>
              <a:rPr lang="en-GB" baseline="0" dirty="0" smtClean="0">
                <a:sym typeface="Wingdings"/>
              </a:rPr>
              <a:t> solar</a:t>
            </a:r>
          </a:p>
          <a:p>
            <a:pPr marL="0" indent="0">
              <a:buNone/>
            </a:pPr>
            <a:endParaRPr lang="en-GB" sz="1200" dirty="0" smtClean="0"/>
          </a:p>
          <a:p>
            <a:pPr marL="0" indent="0">
              <a:buNone/>
            </a:pPr>
            <a:endParaRPr lang="en-GB" sz="1200" dirty="0" smtClean="0"/>
          </a:p>
          <a:p>
            <a:pPr marL="0" indent="0">
              <a:buNone/>
            </a:pPr>
            <a:r>
              <a:rPr lang="en-GB" sz="1200" dirty="0" smtClean="0"/>
              <a:t>In </a:t>
            </a:r>
            <a:r>
              <a:rPr lang="en-GB" sz="1200" dirty="0" smtClean="0"/>
              <a:t>future:</a:t>
            </a:r>
          </a:p>
          <a:p>
            <a:r>
              <a:rPr lang="en-GB" sz="1200" dirty="0" smtClean="0"/>
              <a:t>Made in Africa (assembly / production) </a:t>
            </a:r>
          </a:p>
          <a:p>
            <a:r>
              <a:rPr lang="en-GB" sz="1200" dirty="0" smtClean="0"/>
              <a:t>Modular / challenge wester</a:t>
            </a:r>
            <a:r>
              <a:rPr lang="en-GB" sz="1200" baseline="0" dirty="0" smtClean="0"/>
              <a:t>n assumptions of built in obsolescence / different modular solutions  </a:t>
            </a:r>
            <a:endParaRPr lang="en-GB" sz="1200" dirty="0" smtClean="0"/>
          </a:p>
          <a:p>
            <a:r>
              <a:rPr lang="en-GB" sz="1200" dirty="0" smtClean="0"/>
              <a:t>Recyclable / cradle to cradle </a:t>
            </a:r>
          </a:p>
          <a:p>
            <a:r>
              <a:rPr lang="en-GB" sz="1200" dirty="0" smtClean="0"/>
              <a:t>Pay-as-you-go</a:t>
            </a:r>
            <a:r>
              <a:rPr lang="en-GB" sz="1200" baseline="0" dirty="0" smtClean="0"/>
              <a:t> </a:t>
            </a:r>
          </a:p>
          <a:p>
            <a:r>
              <a:rPr lang="en-GB" sz="1200" baseline="0" dirty="0" smtClean="0"/>
              <a:t>Tech innovation – PVs, battery, light capability, TVs, laptops, radios, fridges, washing machines, cook stoves, air filtration / cooling, community lighting – the power of </a:t>
            </a:r>
            <a:r>
              <a:rPr lang="en-GB" sz="1200" baseline="0" dirty="0" err="1" smtClean="0"/>
              <a:t>pico</a:t>
            </a:r>
            <a:r>
              <a:rPr lang="en-GB" sz="1200" baseline="0" dirty="0" smtClean="0"/>
              <a:t>! </a:t>
            </a:r>
            <a:endParaRPr lang="en-GB" sz="1200" dirty="0" smtClean="0"/>
          </a:p>
          <a:p>
            <a:pPr marL="0" indent="0">
              <a:buNone/>
            </a:pPr>
            <a:endParaRPr lang="en-GB" sz="1200" dirty="0" smtClean="0"/>
          </a:p>
          <a:p>
            <a:pPr marL="0" indent="0">
              <a:buNone/>
            </a:pPr>
            <a:r>
              <a:rPr lang="en-GB" sz="1200" dirty="0" smtClean="0"/>
              <a:t>Micro-generation + energy efficient appliances = low carbon growth. Leap-frog grid dependency and ‘energy escalator’ unconscious consumption … Africa can show the world how it’s done.</a:t>
            </a:r>
          </a:p>
          <a:p>
            <a:pPr marL="514350" indent="-514350">
              <a:buAutoNum type="arabicPeriod"/>
            </a:pPr>
            <a:endParaRPr lang="en-GB" dirty="0" smtClean="0"/>
          </a:p>
          <a:p>
            <a:pPr marL="0" indent="0">
              <a:buFont typeface="Arial" pitchFamily="34" charset="0"/>
              <a:buNone/>
            </a:pPr>
            <a:endParaRPr lang="en-GB" dirty="0">
              <a:solidFill>
                <a:schemeClr val="bg1"/>
              </a:solidFill>
            </a:endParaRPr>
          </a:p>
        </p:txBody>
      </p:sp>
      <p:sp>
        <p:nvSpPr>
          <p:cNvPr id="4" name="Slide Number Placeholder 3"/>
          <p:cNvSpPr>
            <a:spLocks noGrp="1"/>
          </p:cNvSpPr>
          <p:nvPr>
            <p:ph type="sldNum" sz="quarter" idx="10"/>
          </p:nvPr>
        </p:nvSpPr>
        <p:spPr/>
        <p:txBody>
          <a:bodyPr/>
          <a:lstStyle/>
          <a:p>
            <a:fld id="{1AA18FEA-2F82-4B7F-96CB-2D7FDCC16FC5}" type="slidenum">
              <a:rPr lang="en-GB" smtClean="0"/>
              <a:t>16</a:t>
            </a:fld>
            <a:endParaRPr lang="en-GB"/>
          </a:p>
        </p:txBody>
      </p:sp>
    </p:spTree>
    <p:extLst>
      <p:ext uri="{BB962C8B-B14F-4D97-AF65-F5344CB8AC3E}">
        <p14:creationId xmlns:p14="http://schemas.microsoft.com/office/powerpoint/2010/main" val="1830066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dirty="0" smtClean="0"/>
              <a:t>At </a:t>
            </a:r>
            <a:r>
              <a:rPr lang="en-GB" sz="1200" dirty="0" err="1" smtClean="0"/>
              <a:t>SolarAid</a:t>
            </a:r>
            <a:r>
              <a:rPr lang="en-GB" sz="1200" dirty="0" smtClean="0"/>
              <a:t> we have just started our research work and we do it for a number of</a:t>
            </a:r>
            <a:r>
              <a:rPr lang="en-GB" sz="1200" baseline="0" dirty="0" smtClean="0"/>
              <a:t> reasons:</a:t>
            </a:r>
          </a:p>
          <a:p>
            <a:pPr marL="171450" indent="-171450" algn="just">
              <a:buFontTx/>
              <a:buChar char="-"/>
            </a:pPr>
            <a:r>
              <a:rPr lang="en-GB" sz="1200" b="1" baseline="0" dirty="0" smtClean="0"/>
              <a:t>learning for programme improvement </a:t>
            </a:r>
            <a:r>
              <a:rPr lang="en-GB" sz="1200" baseline="0" dirty="0" smtClean="0"/>
              <a:t>so we can adjust our programme delivery and it can feed into design and strategy</a:t>
            </a:r>
          </a:p>
          <a:p>
            <a:pPr marL="171450" indent="-171450" algn="just">
              <a:buFontTx/>
              <a:buChar char="-"/>
            </a:pPr>
            <a:r>
              <a:rPr lang="en-GB" sz="1200" b="1" baseline="0" dirty="0" smtClean="0"/>
              <a:t>monitoring of progress towards our goal </a:t>
            </a:r>
            <a:r>
              <a:rPr lang="en-GB" sz="1200" baseline="0" dirty="0" smtClean="0"/>
              <a:t>– </a:t>
            </a:r>
            <a:r>
              <a:rPr lang="en-GB" sz="1200" baseline="0" dirty="0" smtClean="0"/>
              <a:t>constantly challenging conventional wisdom (or </a:t>
            </a:r>
            <a:r>
              <a:rPr lang="en-GB" sz="1200" baseline="0" dirty="0" err="1" smtClean="0"/>
              <a:t>fllling</a:t>
            </a:r>
            <a:r>
              <a:rPr lang="en-GB" sz="1200" baseline="0" dirty="0" smtClean="0"/>
              <a:t> gaps) across all aspects of </a:t>
            </a:r>
            <a:r>
              <a:rPr lang="en-GB" sz="1200" baseline="0" dirty="0" err="1" smtClean="0"/>
              <a:t>pico</a:t>
            </a:r>
            <a:r>
              <a:rPr lang="en-GB" sz="1200" baseline="0" dirty="0" smtClean="0"/>
              <a:t> solar market building / products / usage / adoption </a:t>
            </a:r>
            <a:r>
              <a:rPr lang="en-GB" sz="1200" baseline="0" dirty="0" err="1" smtClean="0"/>
              <a:t>etc</a:t>
            </a:r>
            <a:endParaRPr lang="en-GB" sz="1200" baseline="0" dirty="0" smtClean="0"/>
          </a:p>
          <a:p>
            <a:pPr marL="171450" indent="-171450" algn="just">
              <a:buFontTx/>
              <a:buChar char="-"/>
            </a:pPr>
            <a:r>
              <a:rPr lang="en-GB" sz="1200" b="1" baseline="0" dirty="0" smtClean="0"/>
              <a:t>measuring and sharing impact </a:t>
            </a:r>
            <a:r>
              <a:rPr lang="en-GB" sz="1200" baseline="0" dirty="0" smtClean="0"/>
              <a:t>so we can tell people how important our work is and raise awareness of the issue and </a:t>
            </a:r>
            <a:r>
              <a:rPr lang="en-GB" sz="1200" baseline="0" dirty="0" smtClean="0"/>
              <a:t>show the world there is a fast affordable solution</a:t>
            </a:r>
          </a:p>
          <a:p>
            <a:pPr marL="171450" indent="-171450" algn="just">
              <a:buFontTx/>
              <a:buChar char="-"/>
            </a:pPr>
            <a:endParaRPr lang="en-GB" sz="1200" baseline="0" dirty="0" smtClean="0"/>
          </a:p>
          <a:p>
            <a:pPr marL="0" indent="0" algn="just">
              <a:buFontTx/>
              <a:buNone/>
            </a:pPr>
            <a:r>
              <a:rPr lang="en-GB" sz="1200" baseline="0" dirty="0" smtClean="0"/>
              <a:t>As well as specific university-led research, we </a:t>
            </a:r>
            <a:r>
              <a:rPr lang="en-GB" sz="1200" dirty="0" smtClean="0"/>
              <a:t>conduct </a:t>
            </a:r>
            <a:r>
              <a:rPr lang="en-GB" sz="1200" dirty="0" smtClean="0"/>
              <a:t>our own </a:t>
            </a:r>
            <a:r>
              <a:rPr lang="en-GB" sz="1200" dirty="0" smtClean="0"/>
              <a:t>field research </a:t>
            </a:r>
            <a:r>
              <a:rPr lang="en-GB" sz="1200" dirty="0" smtClean="0"/>
              <a:t>using a </a:t>
            </a:r>
            <a:r>
              <a:rPr lang="en-GB" sz="1200" b="1" dirty="0" smtClean="0"/>
              <a:t>variety of methods </a:t>
            </a:r>
            <a:r>
              <a:rPr lang="en-GB" sz="1200" dirty="0" smtClean="0"/>
              <a:t>and with as many </a:t>
            </a:r>
            <a:r>
              <a:rPr lang="en-GB" sz="1200" b="1" dirty="0" smtClean="0"/>
              <a:t>relevant stakeholders </a:t>
            </a:r>
            <a:r>
              <a:rPr lang="en-GB" sz="1200" dirty="0" smtClean="0"/>
              <a:t>as we can using Research Assistants based in our country </a:t>
            </a:r>
            <a:r>
              <a:rPr lang="en-GB" sz="1200" dirty="0" smtClean="0"/>
              <a:t>programmes</a:t>
            </a:r>
            <a:r>
              <a:rPr lang="en-GB" sz="1200" baseline="0" dirty="0" smtClean="0"/>
              <a:t>:</a:t>
            </a:r>
            <a:endParaRPr lang="en-GB" sz="1200" dirty="0" smtClean="0"/>
          </a:p>
          <a:p>
            <a:pPr marL="174625" indent="-174625" algn="just">
              <a:buFont typeface="Arial" pitchFamily="34" charset="0"/>
              <a:buChar char="•"/>
            </a:pPr>
            <a:r>
              <a:rPr lang="en-GB" sz="1200" b="1" dirty="0" smtClean="0"/>
              <a:t>Surveys </a:t>
            </a:r>
            <a:r>
              <a:rPr lang="en-GB" sz="1200" dirty="0" smtClean="0"/>
              <a:t>with the public to find out about general awareness of, trust in and interest in solar lighting</a:t>
            </a:r>
          </a:p>
          <a:p>
            <a:pPr marL="174625" indent="-174625" algn="just">
              <a:buFont typeface="Arial" pitchFamily="34" charset="0"/>
              <a:buChar char="•"/>
            </a:pPr>
            <a:r>
              <a:rPr lang="en-GB" sz="1200" b="1" dirty="0" smtClean="0"/>
              <a:t>Interviews with customers </a:t>
            </a:r>
            <a:r>
              <a:rPr lang="en-GB" sz="1200" dirty="0" smtClean="0"/>
              <a:t>with solar lights to find out how they’re using the light, how it has</a:t>
            </a:r>
            <a:r>
              <a:rPr lang="en-GB" sz="1200" baseline="0" dirty="0" smtClean="0"/>
              <a:t> affected their lives</a:t>
            </a:r>
            <a:endParaRPr lang="en-GB" sz="1200" dirty="0" smtClean="0"/>
          </a:p>
          <a:p>
            <a:pPr marL="174625" indent="-174625" algn="just">
              <a:buFont typeface="Arial" pitchFamily="34" charset="0"/>
              <a:buChar char="•"/>
            </a:pPr>
            <a:r>
              <a:rPr lang="en-GB" sz="1200" dirty="0" smtClean="0"/>
              <a:t>Interviews with </a:t>
            </a:r>
            <a:r>
              <a:rPr lang="en-GB" sz="1200" b="1" dirty="0" smtClean="0"/>
              <a:t>head teachers </a:t>
            </a:r>
            <a:r>
              <a:rPr lang="en-GB" sz="1200" dirty="0" smtClean="0"/>
              <a:t>at schools where pupils have bought solar lights to</a:t>
            </a:r>
            <a:r>
              <a:rPr lang="en-GB" sz="1200" baseline="0" dirty="0" smtClean="0"/>
              <a:t> find out whether lights have affected educational outcomes for their students</a:t>
            </a:r>
            <a:endParaRPr lang="en-GB" sz="1200" dirty="0" smtClean="0"/>
          </a:p>
          <a:p>
            <a:pPr marL="174625" indent="-174625" algn="just">
              <a:buFont typeface="Arial" pitchFamily="34" charset="0"/>
              <a:buChar char="•"/>
            </a:pPr>
            <a:r>
              <a:rPr lang="en-GB" sz="1200" b="1" dirty="0" smtClean="0"/>
              <a:t>Focus group discussions </a:t>
            </a:r>
            <a:r>
              <a:rPr lang="en-GB" sz="1200" dirty="0" smtClean="0"/>
              <a:t>with solar light and non-solar light users to</a:t>
            </a:r>
            <a:r>
              <a:rPr lang="en-GB" sz="1200" baseline="0" dirty="0" smtClean="0"/>
              <a:t> better understand and target people</a:t>
            </a:r>
            <a:endParaRPr lang="en-GB" sz="1200" dirty="0" smtClean="0"/>
          </a:p>
          <a:p>
            <a:pPr marL="174625" indent="-174625" algn="just">
              <a:buFont typeface="Arial" pitchFamily="34" charset="0"/>
              <a:buChar char="•"/>
            </a:pPr>
            <a:r>
              <a:rPr lang="en-GB" sz="1200" b="1" dirty="0" smtClean="0"/>
              <a:t>Market observations </a:t>
            </a:r>
            <a:r>
              <a:rPr lang="en-GB" sz="1200" dirty="0" smtClean="0"/>
              <a:t>to</a:t>
            </a:r>
            <a:r>
              <a:rPr lang="en-GB" sz="1200" baseline="0" dirty="0" smtClean="0"/>
              <a:t> find out if we really are building a market i.e. are there shops to buy these affordable lights in?</a:t>
            </a:r>
          </a:p>
          <a:p>
            <a:pPr marL="174625" indent="-174625" algn="just">
              <a:buFont typeface="Arial" pitchFamily="34" charset="0"/>
              <a:buChar char="•"/>
            </a:pPr>
            <a:r>
              <a:rPr lang="en-GB" sz="1200" baseline="0" dirty="0" smtClean="0"/>
              <a:t>Plus desk research into impacts across health, education, macro- and micro- economic effects environmental impacts, policy and development areas </a:t>
            </a:r>
            <a:endParaRPr lang="en-GB" sz="1200" dirty="0" smtClean="0"/>
          </a:p>
          <a:p>
            <a:pPr marL="0" indent="0" algn="just">
              <a:buNone/>
            </a:pPr>
            <a:endParaRPr lang="en-GB" sz="300" dirty="0" smtClean="0"/>
          </a:p>
          <a:p>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17</a:t>
            </a:fld>
            <a:endParaRPr lang="en-GB"/>
          </a:p>
        </p:txBody>
      </p:sp>
    </p:spTree>
    <p:extLst>
      <p:ext uri="{BB962C8B-B14F-4D97-AF65-F5344CB8AC3E}">
        <p14:creationId xmlns:p14="http://schemas.microsoft.com/office/powerpoint/2010/main" val="336636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18</a:t>
            </a:fld>
            <a:endParaRPr lang="en-GB"/>
          </a:p>
        </p:txBody>
      </p:sp>
    </p:spTree>
    <p:extLst>
      <p:ext uri="{BB962C8B-B14F-4D97-AF65-F5344CB8AC3E}">
        <p14:creationId xmlns:p14="http://schemas.microsoft.com/office/powerpoint/2010/main" val="96345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19</a:t>
            </a:fld>
            <a:endParaRPr lang="en-GB"/>
          </a:p>
        </p:txBody>
      </p:sp>
    </p:spTree>
    <p:extLst>
      <p:ext uri="{BB962C8B-B14F-4D97-AF65-F5344CB8AC3E}">
        <p14:creationId xmlns:p14="http://schemas.microsoft.com/office/powerpoint/2010/main" val="96345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sub-Saharan Africa only 9% of the rural population has access to electricity. That’s 600 million people without grid</a:t>
            </a:r>
            <a:r>
              <a:rPr lang="en-GB" baseline="0" dirty="0" smtClean="0"/>
              <a:t> access, relying on kerosene, candles, wood for light and cooking. Will rise to 652bn  by 2030.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Access to energy for lighting is linked to economic and social development </a:t>
            </a:r>
            <a:r>
              <a:rPr lang="en-GB" dirty="0" smtClean="0"/>
              <a:t>(security, social interactions, money</a:t>
            </a:r>
            <a:r>
              <a:rPr lang="en-GB" baseline="0" dirty="0" smtClean="0"/>
              <a:t> spent on lighting, time for study or income-generating activities, poor health from using certain types of lighting)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The importance of energy access is reiterated in the recent </a:t>
            </a:r>
            <a:r>
              <a:rPr lang="en-US" sz="1200" kern="1200" dirty="0" smtClean="0">
                <a:solidFill>
                  <a:schemeClr val="tx1"/>
                </a:solidFill>
                <a:latin typeface="+mn-lt"/>
                <a:ea typeface="+mn-ea"/>
                <a:cs typeface="+mn-cs"/>
              </a:rPr>
              <a:t>Post-2015 Development Agenda</a:t>
            </a:r>
          </a:p>
          <a:p>
            <a:r>
              <a:rPr lang="en-US" sz="1200" kern="1200" baseline="0" dirty="0" smtClean="0">
                <a:solidFill>
                  <a:schemeClr val="tx1"/>
                </a:solidFill>
                <a:latin typeface="+mn-lt"/>
                <a:ea typeface="+mn-ea"/>
                <a:cs typeface="+mn-cs"/>
              </a:rPr>
              <a:t>Goal 1: Eradicate poverty  item </a:t>
            </a:r>
            <a:r>
              <a:rPr lang="en-US" sz="1200" kern="1200" dirty="0" smtClean="0">
                <a:solidFill>
                  <a:schemeClr val="tx1"/>
                </a:solidFill>
                <a:latin typeface="+mn-lt"/>
                <a:ea typeface="+mn-ea"/>
                <a:cs typeface="+mn-cs"/>
              </a:rPr>
              <a:t>1a states: Bring the number of people living on less than $1.25 a day to zero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Goal 7: Secure Sustainable </a:t>
            </a:r>
            <a:r>
              <a:rPr lang="en-US" sz="1200" kern="1200" baseline="0" dirty="0" err="1" smtClean="0">
                <a:solidFill>
                  <a:schemeClr val="tx1"/>
                </a:solidFill>
                <a:latin typeface="+mn-lt"/>
                <a:ea typeface="+mn-ea"/>
                <a:cs typeface="+mn-cs"/>
              </a:rPr>
              <a:t>Enegy</a:t>
            </a:r>
            <a:r>
              <a:rPr lang="en-US" sz="1200" kern="1200" baseline="0" dirty="0" smtClean="0">
                <a:solidFill>
                  <a:schemeClr val="tx1"/>
                </a:solidFill>
                <a:latin typeface="+mn-lt"/>
                <a:ea typeface="+mn-ea"/>
                <a:cs typeface="+mn-cs"/>
              </a:rPr>
              <a:t>, item 7b states: </a:t>
            </a:r>
            <a:r>
              <a:rPr lang="en-US" sz="1200" kern="1200" dirty="0" smtClean="0">
                <a:solidFill>
                  <a:schemeClr val="tx1"/>
                </a:solidFill>
                <a:latin typeface="+mn-lt"/>
                <a:ea typeface="+mn-ea"/>
                <a:cs typeface="+mn-cs"/>
              </a:rPr>
              <a:t>Ensure universal access to modern energy services.</a:t>
            </a: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Ruth </a:t>
            </a:r>
            <a:r>
              <a:rPr lang="en-GB" sz="1200" b="0" i="0" kern="1200" dirty="0" smtClean="0">
                <a:solidFill>
                  <a:schemeClr val="tx1"/>
                </a:solidFill>
                <a:effectLst/>
                <a:latin typeface="+mn-lt"/>
                <a:ea typeface="+mn-ea"/>
                <a:cs typeface="+mn-cs"/>
              </a:rPr>
              <a:t>Davis, chief policy adviser at Greenpeace UK, said: "</a:t>
            </a:r>
            <a:r>
              <a:rPr lang="en-GB" sz="1200" b="1" i="0" kern="1200" dirty="0" smtClean="0">
                <a:solidFill>
                  <a:schemeClr val="tx1"/>
                </a:solidFill>
                <a:effectLst/>
                <a:latin typeface="+mn-lt"/>
                <a:ea typeface="+mn-ea"/>
                <a:cs typeface="+mn-cs"/>
              </a:rPr>
              <a:t>People in poorer countries are being hit twice by the oil industry. They are the first to suffer the impacts of climate change, while their economies are blighted by the rising cost of imported fuel. </a:t>
            </a:r>
            <a:r>
              <a:rPr lang="en-GB" sz="1200" b="0" i="0" kern="1200" dirty="0" smtClean="0">
                <a:solidFill>
                  <a:schemeClr val="tx1"/>
                </a:solidFill>
                <a:effectLst/>
                <a:latin typeface="+mn-lt"/>
                <a:ea typeface="+mn-ea"/>
                <a:cs typeface="+mn-cs"/>
              </a:rPr>
              <a:t>Instead of giving taxpayer </a:t>
            </a:r>
            <a:r>
              <a:rPr lang="en-GB" sz="1200" b="0" i="0" kern="1200" dirty="0" err="1" smtClean="0">
                <a:solidFill>
                  <a:schemeClr val="tx1"/>
                </a:solidFill>
                <a:effectLst/>
                <a:latin typeface="+mn-lt"/>
                <a:ea typeface="+mn-ea"/>
                <a:cs typeface="+mn-cs"/>
              </a:rPr>
              <a:t>handouts</a:t>
            </a:r>
            <a:r>
              <a:rPr lang="en-GB" sz="1200" b="0" i="0" kern="1200" dirty="0" smtClean="0">
                <a:solidFill>
                  <a:schemeClr val="tx1"/>
                </a:solidFill>
                <a:effectLst/>
                <a:latin typeface="+mn-lt"/>
                <a:ea typeface="+mn-ea"/>
                <a:cs typeface="+mn-cs"/>
              </a:rPr>
              <a:t> to the fossil fuel industry through World Bank aid programmes and Export Credit Guarantee schemes, countries like the UK should be investing in renewable energy and energy efficiency projects in developing countries, which will improve access to energy for the poor and help build stronger economies.”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Mini-grids expansion – fraught with policy and regulatory</a:t>
            </a:r>
            <a:r>
              <a:rPr lang="en-GB" baseline="0" dirty="0" smtClean="0"/>
              <a:t> issues, large infrastructure expenditure; many ‘dollar a day’ </a:t>
            </a:r>
            <a:r>
              <a:rPr lang="en-GB" baseline="0" dirty="0" err="1" smtClean="0"/>
              <a:t>BoP</a:t>
            </a:r>
            <a:r>
              <a:rPr lang="en-GB" baseline="0" dirty="0" smtClean="0"/>
              <a:t> can’t afford to ‘sign up’ – relies on input from end user and government subsidy to cover capitalization cost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bg1">
                    <a:lumMod val="50000"/>
                  </a:schemeClr>
                </a:solidFill>
              </a:rPr>
              <a:t>Mini-grids: although they are often considered a decentralized energy supply solution for rural community electrification, traditional mini-grids rely on extensive planning periods, high capital costs, and medium-scale centralized generation and distribution technologies of a relatively complex nature. Literature shows that a principle problem facing both mini-grid deployments and extensions of central grid connections to remote areas is the inability to recover associated capital costs …. The costs for infrastructure of this scale become quickly prohibitive over long distances, project timelines are uncertain, and point-to-point infrastructure can be highly susceptible to natural </a:t>
            </a:r>
            <a:r>
              <a:rPr lang="en-GB" baseline="0" dirty="0" smtClean="0">
                <a:solidFill>
                  <a:schemeClr val="bg1">
                    <a:lumMod val="50000"/>
                  </a:schemeClr>
                </a:solidFill>
              </a:rPr>
              <a:t>disasters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bg1">
                    <a:lumMod val="50000"/>
                  </a:schemeClr>
                </a:solidFill>
              </a:rPr>
              <a:t>Timeframe is to 2050 – the people of Africa need power NOW</a:t>
            </a:r>
            <a:endParaRPr lang="en-GB" baseline="0" dirty="0" smtClean="0">
              <a:solidFill>
                <a:schemeClr val="bg1">
                  <a:lumMod val="50000"/>
                </a:schemeClr>
              </a:solidFill>
            </a:endParaRPr>
          </a:p>
          <a:p>
            <a:endParaRPr lang="en-GB" dirty="0" smtClean="0"/>
          </a:p>
        </p:txBody>
      </p:sp>
      <p:sp>
        <p:nvSpPr>
          <p:cNvPr id="4" name="Slide Number Placeholder 3"/>
          <p:cNvSpPr>
            <a:spLocks noGrp="1"/>
          </p:cNvSpPr>
          <p:nvPr>
            <p:ph type="sldNum" sz="quarter" idx="10"/>
          </p:nvPr>
        </p:nvSpPr>
        <p:spPr/>
        <p:txBody>
          <a:bodyPr/>
          <a:lstStyle/>
          <a:p>
            <a:fld id="{1AA18FEA-2F82-4B7F-96CB-2D7FDCC16FC5}" type="slidenum">
              <a:rPr lang="en-GB" smtClean="0"/>
              <a:t>2</a:t>
            </a:fld>
            <a:endParaRPr lang="en-GB"/>
          </a:p>
        </p:txBody>
      </p:sp>
    </p:spTree>
    <p:extLst>
      <p:ext uri="{BB962C8B-B14F-4D97-AF65-F5344CB8AC3E}">
        <p14:creationId xmlns:p14="http://schemas.microsoft.com/office/powerpoint/2010/main" val="3482694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Thanks</a:t>
            </a:r>
          </a:p>
          <a:p>
            <a:endParaRPr lang="en-GB" dirty="0" smtClean="0"/>
          </a:p>
          <a:p>
            <a:r>
              <a:rPr lang="en-GB" dirty="0" smtClean="0"/>
              <a:t>I know we’ll be having questions afterwards, but if you want to get in touch with any questions or would like to get involved at all, then you can</a:t>
            </a:r>
            <a:r>
              <a:rPr lang="en-GB" baseline="0" dirty="0" smtClean="0"/>
              <a:t> find me here.</a:t>
            </a:r>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20</a:t>
            </a:fld>
            <a:endParaRPr lang="en-GB"/>
          </a:p>
        </p:txBody>
      </p:sp>
    </p:spTree>
    <p:extLst>
      <p:ext uri="{BB962C8B-B14F-4D97-AF65-F5344CB8AC3E}">
        <p14:creationId xmlns:p14="http://schemas.microsoft.com/office/powerpoint/2010/main" val="117720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Let’s take a step back and look at what that context</a:t>
            </a:r>
            <a:r>
              <a:rPr lang="en-GB" baseline="0" dirty="0" smtClean="0"/>
              <a:t> is for bottom of the pyramid, remote rural users, with no energy access and no hope of a grid or mini-grid in the foreseeable future.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What’s </a:t>
            </a:r>
            <a:r>
              <a:rPr lang="en-GB" baseline="0" dirty="0" smtClean="0"/>
              <a:t>life in off-grid Africa right now </a:t>
            </a:r>
            <a:r>
              <a:rPr lang="en-GB" baseline="0" dirty="0" smtClean="0"/>
              <a:t>…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AA18FEA-2F82-4B7F-96CB-2D7FDCC16FC5}" type="slidenum">
              <a:rPr lang="en-GB" smtClean="0"/>
              <a:t>3</a:t>
            </a:fld>
            <a:endParaRPr lang="en-GB"/>
          </a:p>
        </p:txBody>
      </p:sp>
    </p:spTree>
    <p:extLst>
      <p:ext uri="{BB962C8B-B14F-4D97-AF65-F5344CB8AC3E}">
        <p14:creationId xmlns:p14="http://schemas.microsoft.com/office/powerpoint/2010/main" val="348269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Nearly 60 million of those without grid access are using kerosene to light their homes – around 90% in Kenya and Malawi, for example</a:t>
            </a:r>
          </a:p>
          <a:p>
            <a:endParaRPr lang="en-GB" dirty="0" smtClean="0"/>
          </a:p>
          <a:p>
            <a:r>
              <a:rPr lang="en-GB" dirty="0" smtClean="0"/>
              <a:t>But</a:t>
            </a:r>
            <a:r>
              <a:rPr lang="en-GB" baseline="0" dirty="0" smtClean="0"/>
              <a:t> k</a:t>
            </a:r>
            <a:r>
              <a:rPr lang="en-GB" dirty="0" smtClean="0"/>
              <a:t>erosene is……. </a:t>
            </a:r>
          </a:p>
          <a:p>
            <a:endParaRPr lang="en-GB" dirty="0" smtClean="0"/>
          </a:p>
          <a:p>
            <a:pPr marL="171450" indent="-171450">
              <a:buFontTx/>
              <a:buChar char="-"/>
            </a:pPr>
            <a:r>
              <a:rPr lang="en-GB" b="1" dirty="0" smtClean="0"/>
              <a:t>Expensive</a:t>
            </a:r>
            <a:r>
              <a:rPr lang="en-GB" dirty="0" smtClean="0"/>
              <a:t>:</a:t>
            </a:r>
            <a:r>
              <a:rPr lang="en-GB" baseline="0" dirty="0" smtClean="0"/>
              <a:t> it can account for around 25% of someone’s income and that’s obviously even more significant if you live on less than $1 a day.</a:t>
            </a:r>
          </a:p>
          <a:p>
            <a:pPr marL="0" indent="0">
              <a:buFontTx/>
              <a:buNone/>
            </a:pPr>
            <a:endParaRPr lang="en-GB" baseline="0" dirty="0" smtClean="0"/>
          </a:p>
          <a:p>
            <a:pPr marL="171450" indent="-171450">
              <a:buFontTx/>
              <a:buChar char="-"/>
            </a:pPr>
            <a:r>
              <a:rPr lang="en-GB" b="1" baseline="0" dirty="0" smtClean="0"/>
              <a:t>Doesn’t support evening study</a:t>
            </a:r>
            <a:r>
              <a:rPr lang="en-GB" baseline="0" dirty="0" smtClean="0"/>
              <a:t>: the light it gives off is low quality (dim) and children complain of eye irritation and strain. Women and female children excluded from light </a:t>
            </a:r>
          </a:p>
          <a:p>
            <a:pPr marL="0" indent="0">
              <a:buFontTx/>
              <a:buNone/>
            </a:pPr>
            <a:endParaRPr lang="en-GB" baseline="0" dirty="0" smtClean="0"/>
          </a:p>
          <a:p>
            <a:pPr marL="171450" indent="-171450">
              <a:buFontTx/>
              <a:buChar char="-"/>
            </a:pPr>
            <a:r>
              <a:rPr lang="en-GB" baseline="0" dirty="0" smtClean="0"/>
              <a:t>Women – recent study in </a:t>
            </a:r>
            <a:r>
              <a:rPr lang="en-GB" baseline="0" dirty="0" smtClean="0"/>
              <a:t>Peru </a:t>
            </a:r>
            <a:r>
              <a:rPr lang="en-GB" baseline="0" dirty="0" smtClean="0"/>
              <a:t>showed 13-14 times more likelihood of contracting TB (Kirk et al) </a:t>
            </a:r>
          </a:p>
          <a:p>
            <a:pPr marL="171450" indent="-171450">
              <a:buFontTx/>
              <a:buChar char="-"/>
            </a:pPr>
            <a:r>
              <a:rPr lang="en-GB" baseline="0" dirty="0" smtClean="0"/>
              <a:t> </a:t>
            </a:r>
          </a:p>
        </p:txBody>
      </p:sp>
      <p:sp>
        <p:nvSpPr>
          <p:cNvPr id="4" name="Slide Number Placeholder 3"/>
          <p:cNvSpPr>
            <a:spLocks noGrp="1"/>
          </p:cNvSpPr>
          <p:nvPr>
            <p:ph type="sldNum" sz="quarter" idx="10"/>
          </p:nvPr>
        </p:nvSpPr>
        <p:spPr/>
        <p:txBody>
          <a:bodyPr/>
          <a:lstStyle/>
          <a:p>
            <a:fld id="{1AA18FEA-2F82-4B7F-96CB-2D7FDCC16FC5}" type="slidenum">
              <a:rPr lang="en-GB" smtClean="0"/>
              <a:t>4</a:t>
            </a:fld>
            <a:endParaRPr lang="en-GB"/>
          </a:p>
        </p:txBody>
      </p:sp>
    </p:spTree>
    <p:extLst>
      <p:ext uri="{BB962C8B-B14F-4D97-AF65-F5344CB8AC3E}">
        <p14:creationId xmlns:p14="http://schemas.microsoft.com/office/powerpoint/2010/main" val="265230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Black </a:t>
            </a:r>
            <a:r>
              <a:rPr lang="en-US" sz="1200" b="1" kern="1200" dirty="0" smtClean="0">
                <a:solidFill>
                  <a:schemeClr val="tx1"/>
                </a:solidFill>
                <a:effectLst/>
                <a:latin typeface="+mn-lt"/>
                <a:ea typeface="+mn-ea"/>
                <a:cs typeface="+mn-cs"/>
              </a:rPr>
              <a:t>Carbon – a bigger global warming contributor than we realized</a:t>
            </a:r>
          </a:p>
          <a:p>
            <a:r>
              <a:rPr lang="en-US" sz="1200" kern="1200" dirty="0" smtClean="0">
                <a:solidFill>
                  <a:schemeClr val="tx1"/>
                </a:solidFill>
                <a:latin typeface="+mn-lt"/>
                <a:ea typeface="+mn-ea"/>
                <a:cs typeface="+mn-cs"/>
              </a:rPr>
              <a:t>Black carbon (BC) is a powerful absorber of sunlight. A particle rather than a greenhouse gas, it is the second largest climate warmer in today’s atmosphere, following carbon dioxide (CO2).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Environmental scientists have recently calculated that the </a:t>
            </a:r>
            <a:r>
              <a:rPr lang="en-US" sz="1200" kern="1200" dirty="0" err="1" smtClean="0">
                <a:solidFill>
                  <a:schemeClr val="tx1"/>
                </a:solidFill>
                <a:effectLst/>
                <a:latin typeface="+mn-lt"/>
                <a:ea typeface="+mn-ea"/>
                <a:cs typeface="+mn-cs"/>
              </a:rPr>
              <a:t>unburnt</a:t>
            </a:r>
            <a:r>
              <a:rPr lang="en-US" sz="1200" kern="1200" dirty="0" smtClean="0">
                <a:solidFill>
                  <a:schemeClr val="tx1"/>
                </a:solidFill>
                <a:effectLst/>
                <a:latin typeface="+mn-lt"/>
                <a:ea typeface="+mn-ea"/>
                <a:cs typeface="+mn-cs"/>
              </a:rPr>
              <a:t> black particulate from residential kerosene lighting contributes exponentially to global warming.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new </a:t>
            </a:r>
            <a:r>
              <a:rPr lang="en-GB" sz="1200" kern="1200" baseline="0" dirty="0" smtClean="0">
                <a:solidFill>
                  <a:schemeClr val="tx1"/>
                </a:solidFill>
                <a:effectLst/>
                <a:latin typeface="+mn-lt"/>
                <a:ea typeface="+mn-ea"/>
                <a:cs typeface="+mn-cs"/>
              </a:rPr>
              <a:t>practical ‘5 lab’ </a:t>
            </a:r>
            <a:r>
              <a:rPr lang="en-GB" sz="1200" kern="1200" dirty="0" smtClean="0">
                <a:solidFill>
                  <a:schemeClr val="tx1"/>
                </a:solidFill>
                <a:effectLst/>
                <a:latin typeface="+mn-lt"/>
                <a:ea typeface="+mn-ea"/>
                <a:cs typeface="+mn-cs"/>
              </a:rPr>
              <a:t>study suggests </a:t>
            </a:r>
            <a:r>
              <a:rPr lang="en-GB" sz="1200" b="1" kern="1200" dirty="0" smtClean="0">
                <a:solidFill>
                  <a:schemeClr val="tx1"/>
                </a:solidFill>
                <a:effectLst/>
                <a:latin typeface="+mn-lt"/>
                <a:ea typeface="+mn-ea"/>
                <a:cs typeface="+mn-cs"/>
              </a:rPr>
              <a:t>a twentyfold increase in estimates of black carbon</a:t>
            </a:r>
            <a:r>
              <a:rPr lang="en-GB" sz="1200" kern="1200" dirty="0" smtClean="0">
                <a:solidFill>
                  <a:schemeClr val="tx1"/>
                </a:solidFill>
                <a:effectLst/>
                <a:latin typeface="+mn-lt"/>
                <a:ea typeface="+mn-ea"/>
                <a:cs typeface="+mn-cs"/>
              </a:rPr>
              <a:t> emissions from kerosene-fuelled lighting. (The problem is much greater than previously realised)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How black carbon is formed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Black carbon is a byproduct of incomplete combustion, due to the low burning temperature of wick lamps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burning, 7-9% of kerosene via wick lamps v .5% of wood is converted to ‘carbonaceous particulate matter’ (soot). (The same ‘soot’ that gets deep into the lungs)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burning, wick kerosene lamps produce only black carbon, and none of the other gases that offset the negative effect.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a:t>
            </a:r>
            <a:r>
              <a:rPr lang="en-US" sz="1200" i="1" kern="1200" dirty="0" smtClean="0">
                <a:solidFill>
                  <a:schemeClr val="tx1"/>
                </a:solidFill>
                <a:effectLst/>
                <a:latin typeface="+mn-lt"/>
                <a:ea typeface="+mn-ea"/>
                <a:cs typeface="+mn-cs"/>
              </a:rPr>
              <a:t>Lam et </a:t>
            </a:r>
            <a:r>
              <a:rPr lang="en-US" sz="1200" i="1"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experiments show that about 89% of all black carbon emitted by devises used inside of the house escapes outside, i.e. into the atmosphere where it has a micro and macro climatic impact.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black carbon effect is different to that of CO₂</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effect of black carbon warming is immediate and short term (rather than accumulative / long term with CO₂)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Black carbon (soot) from kerosene lamps hangs in the air (for days, months) where it absorbs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sun and causes atmospheric temperature increases that immediately and directly contribute to climatic warming.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also means removal of black carbon sources, such as kerosene lamps can have an immediate positive effect; whereas CO₂ emissions linger for a 100 year life span)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Macro and micro climate effects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Black carbon has a macro and micro climate effect (hot spots, warming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snow / ice)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Black carbon emissions “peak close to major source regions and give rise to regional hotspots of black carbon—induced atmospheric solar heating.” Such hotspots include “the Indo-</a:t>
            </a:r>
            <a:r>
              <a:rPr lang="en-GB" sz="1200" kern="1200" dirty="0" err="1" smtClean="0">
                <a:solidFill>
                  <a:schemeClr val="tx1"/>
                </a:solidFill>
                <a:effectLst/>
                <a:latin typeface="+mn-lt"/>
                <a:ea typeface="+mn-ea"/>
                <a:cs typeface="+mn-cs"/>
              </a:rPr>
              <a:t>Gangetic</a:t>
            </a:r>
            <a:r>
              <a:rPr lang="en-GB" sz="1200" kern="1200" dirty="0" smtClean="0">
                <a:solidFill>
                  <a:schemeClr val="tx1"/>
                </a:solidFill>
                <a:effectLst/>
                <a:latin typeface="+mn-lt"/>
                <a:ea typeface="+mn-ea"/>
                <a:cs typeface="+mn-cs"/>
              </a:rPr>
              <a:t> plains in South Asia; eastern China; most of Southeast Asia including Indonesia; </a:t>
            </a:r>
            <a:r>
              <a:rPr lang="en-GB" sz="1200" b="1" kern="1200" dirty="0" smtClean="0">
                <a:solidFill>
                  <a:schemeClr val="tx1"/>
                </a:solidFill>
                <a:effectLst/>
                <a:latin typeface="+mn-lt"/>
                <a:ea typeface="+mn-ea"/>
                <a:cs typeface="+mn-cs"/>
              </a:rPr>
              <a:t>regions of Africa between sub-Sahara and South Africa</a:t>
            </a:r>
            <a:r>
              <a:rPr lang="en-GB" sz="1200" kern="1200" dirty="0" smtClean="0">
                <a:solidFill>
                  <a:schemeClr val="tx1"/>
                </a:solidFill>
                <a:effectLst/>
                <a:latin typeface="+mn-lt"/>
                <a:ea typeface="+mn-ea"/>
                <a:cs typeface="+mn-cs"/>
              </a:rPr>
              <a:t>; Mexico and Central America; and most of Brazil and Peru in South America.”</a:t>
            </a:r>
          </a:p>
          <a:p>
            <a:r>
              <a:rPr lang="en-GB" sz="1200" i="1" kern="1200" dirty="0" smtClean="0">
                <a:solidFill>
                  <a:schemeClr val="tx1"/>
                </a:solidFill>
                <a:effectLst/>
                <a:latin typeface="+mn-lt"/>
                <a:ea typeface="+mn-ea"/>
                <a:cs typeface="+mn-cs"/>
              </a:rPr>
              <a:t>Approximately three billion people live in these hotspots.</a:t>
            </a:r>
            <a:endParaRPr lang="en-GB" sz="1200" kern="1200" dirty="0" smtClean="0">
              <a:solidFill>
                <a:schemeClr val="tx1"/>
              </a:solidFill>
              <a:effectLst/>
              <a:latin typeface="+mn-lt"/>
              <a:ea typeface="+mn-ea"/>
              <a:cs typeface="+mn-cs"/>
            </a:endParaRPr>
          </a:p>
          <a:p>
            <a:r>
              <a:rPr lang="en-GB" sz="1200" kern="1200" baseline="300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Black carbon causes temperature changes that produce a variety of environmental impacts on human, plant and animal ecosystems. In </a:t>
            </a:r>
            <a:r>
              <a:rPr lang="en-GB" sz="1200" kern="1200" dirty="0" err="1" smtClean="0">
                <a:solidFill>
                  <a:schemeClr val="tx1"/>
                </a:solidFill>
                <a:effectLst/>
                <a:latin typeface="+mn-lt"/>
                <a:ea typeface="+mn-ea"/>
                <a:cs typeface="+mn-cs"/>
              </a:rPr>
              <a:t>addition,vbecause</a:t>
            </a:r>
            <a:r>
              <a:rPr lang="en-GB" sz="1200" kern="1200" dirty="0" smtClean="0">
                <a:solidFill>
                  <a:schemeClr val="tx1"/>
                </a:solidFill>
                <a:effectLst/>
                <a:latin typeface="+mn-lt"/>
                <a:ea typeface="+mn-ea"/>
                <a:cs typeface="+mn-cs"/>
              </a:rPr>
              <a:t> black carbon is a form of particulate matter, which is a category of emissions linked to premature mortality and disability</a:t>
            </a:r>
            <a:r>
              <a:rPr lang="en-GB" sz="1200" kern="1200" baseline="300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Removal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developed countries with better infrastructure, the main sources of black carbon are diesel vehicles and industrial emissions (regulated / trapped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time / cost)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undeveloped countries with poor infrastructure, the main sources of black carbon emissions are fossil fuels and biomass burning (impossible to regulate </a:t>
            </a:r>
            <a:r>
              <a:rPr lang="en-US" sz="1200" b="1" kern="1200" dirty="0" smtClean="0">
                <a:solidFill>
                  <a:schemeClr val="tx1"/>
                </a:solidFill>
                <a:effectLst/>
                <a:latin typeface="+mn-lt"/>
                <a:ea typeface="+mn-ea"/>
                <a:cs typeface="+mn-cs"/>
                <a:sym typeface="Wingdings"/>
              </a:rPr>
              <a:t></a:t>
            </a:r>
            <a:r>
              <a:rPr lang="en-US" sz="1200" b="1" kern="1200" dirty="0" smtClean="0">
                <a:solidFill>
                  <a:schemeClr val="tx1"/>
                </a:solidFill>
                <a:effectLst/>
                <a:latin typeface="+mn-lt"/>
                <a:ea typeface="+mn-ea"/>
                <a:cs typeface="+mn-cs"/>
              </a:rPr>
              <a:t> replacement)  </a:t>
            </a:r>
            <a:endParaRPr lang="en-GB"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Kerosene lamps account for as much as 3% of global black carbon emissions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baseline="0" dirty="0" smtClean="0"/>
          </a:p>
        </p:txBody>
      </p:sp>
      <p:sp>
        <p:nvSpPr>
          <p:cNvPr id="4" name="Slide Number Placeholder 3"/>
          <p:cNvSpPr>
            <a:spLocks noGrp="1"/>
          </p:cNvSpPr>
          <p:nvPr>
            <p:ph type="sldNum" sz="quarter" idx="10"/>
          </p:nvPr>
        </p:nvSpPr>
        <p:spPr/>
        <p:txBody>
          <a:bodyPr/>
          <a:lstStyle/>
          <a:p>
            <a:fld id="{1AA18FEA-2F82-4B7F-96CB-2D7FDCC16FC5}" type="slidenum">
              <a:rPr lang="en-GB" smtClean="0"/>
              <a:t>5</a:t>
            </a:fld>
            <a:endParaRPr lang="en-GB"/>
          </a:p>
        </p:txBody>
      </p:sp>
    </p:spTree>
    <p:extLst>
      <p:ext uri="{BB962C8B-B14F-4D97-AF65-F5344CB8AC3E}">
        <p14:creationId xmlns:p14="http://schemas.microsoft.com/office/powerpoint/2010/main" val="265230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gram of BC dispersed in the atmosphere absorbs about as much light as 10 black umbrellas.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black carbon remains in the atmosphere for only a few days, one gram of black carbon warms the atmosphere several hundred times more during its short lifetime than one gram of carbon dioxide does during 100 years.</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One kilogram of black carbon, a by-product of incomplete combustion, produces as much warming in a month as 700 kilograms of carbon dioxide (</a:t>
            </a:r>
            <a:r>
              <a:rPr lang="en-US" sz="1200" i="1" kern="1200" dirty="0" smtClean="0">
                <a:solidFill>
                  <a:schemeClr val="tx1"/>
                </a:solidFill>
                <a:effectLst/>
                <a:latin typeface="+mn-lt"/>
                <a:ea typeface="+mn-ea"/>
                <a:cs typeface="+mn-cs"/>
              </a:rPr>
              <a:t>CO₂) </a:t>
            </a:r>
            <a:r>
              <a:rPr lang="en-GB" sz="1200" i="1" kern="1200" dirty="0" smtClean="0">
                <a:solidFill>
                  <a:schemeClr val="tx1"/>
                </a:solidFill>
                <a:effectLst/>
                <a:latin typeface="+mn-lt"/>
                <a:ea typeface="+mn-ea"/>
                <a:cs typeface="+mn-cs"/>
              </a:rPr>
              <a:t>does over 100 years. </a:t>
            </a:r>
            <a:r>
              <a:rPr lang="en-US" sz="1200" i="1" kern="1200" dirty="0" smtClean="0">
                <a:solidFill>
                  <a:schemeClr val="tx1"/>
                </a:solidFill>
                <a:effectLst/>
                <a:latin typeface="+mn-lt"/>
                <a:ea typeface="+mn-ea"/>
                <a:cs typeface="+mn-cs"/>
              </a:rPr>
              <a:t>(Lam et al, 2012:4; Bond et al 2011).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This new data puts the CO₂ emissions saved per lamp per year into a totally new perspective – we've been pre-occupied with CO₂ molehills, when in fact it is the mountainous impact of black carbon that makes the eradication of the kerosene lamp so very urgent for our planet and its people.</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Sources</a:t>
            </a:r>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1AA18FEA-2F82-4B7F-96CB-2D7FDCC16FC5}" type="slidenum">
              <a:rPr lang="en-GB" smtClean="0"/>
              <a:t>6</a:t>
            </a:fld>
            <a:endParaRPr lang="en-GB"/>
          </a:p>
        </p:txBody>
      </p:sp>
    </p:spTree>
    <p:extLst>
      <p:ext uri="{BB962C8B-B14F-4D97-AF65-F5344CB8AC3E}">
        <p14:creationId xmlns:p14="http://schemas.microsoft.com/office/powerpoint/2010/main" val="265230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are many inexpensive, cleaner alternatives to kerosene lamps that are available now, and few if any barriers to switching to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US" sz="1200" i="1" kern="1200" dirty="0" smtClean="0">
                <a:solidFill>
                  <a:schemeClr val="tx1"/>
                </a:solidFill>
                <a:effectLst/>
                <a:latin typeface="+mn-lt"/>
                <a:ea typeface="+mn-ea"/>
                <a:cs typeface="+mn-cs"/>
              </a:rPr>
              <a:t>This new data puts the CO₂ emissions saved per lamp per year into a totally new perspective – we've been pre-occupied with CO₂ molehills, when in fact it is the mountainous impact of black carbon that makes the eradication of the kerosene lamp so very urgent for our planet and its people.</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1AA18FEA-2F82-4B7F-96CB-2D7FDCC16FC5}" type="slidenum">
              <a:rPr lang="en-GB" smtClean="0"/>
              <a:t>7</a:t>
            </a:fld>
            <a:endParaRPr lang="en-GB"/>
          </a:p>
        </p:txBody>
      </p:sp>
    </p:spTree>
    <p:extLst>
      <p:ext uri="{BB962C8B-B14F-4D97-AF65-F5344CB8AC3E}">
        <p14:creationId xmlns:p14="http://schemas.microsoft.com/office/powerpoint/2010/main" val="265230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baseline="0" dirty="0" smtClean="0"/>
              <a:t>Demonstrate light – integrated PV, rechargeable battery and LED (or detachable panel) …. Can charge phones.</a:t>
            </a:r>
          </a:p>
          <a:p>
            <a:r>
              <a:rPr lang="en-GB" baseline="0" dirty="0" smtClean="0"/>
              <a:t>Technological advances </a:t>
            </a:r>
          </a:p>
          <a:p>
            <a:endParaRPr lang="en-GB" baseline="0" dirty="0" smtClean="0"/>
          </a:p>
          <a:p>
            <a:r>
              <a:rPr lang="en-GB" baseline="0" dirty="0" smtClean="0"/>
              <a:t>Solar Home Systems  are end-user based generation (solar </a:t>
            </a:r>
            <a:r>
              <a:rPr lang="en-GB" baseline="0" dirty="0" err="1" smtClean="0"/>
              <a:t>photovoltaics</a:t>
            </a:r>
            <a:r>
              <a:rPr lang="en-GB" baseline="0" dirty="0" smtClean="0"/>
              <a:t>), storage and energy management units that run basic loads </a:t>
            </a:r>
          </a:p>
          <a:p>
            <a:r>
              <a:rPr lang="en-GB" baseline="0" dirty="0" smtClean="0"/>
              <a:t>such as lighting and cell phone chargers. Larger systems also allow loads such as televisions, laptops, refrigerators, however (for now) the usage of mechanical appliances is limited.</a:t>
            </a:r>
          </a:p>
          <a:p>
            <a:endParaRPr lang="en-GB" baseline="0" dirty="0" smtClean="0"/>
          </a:p>
          <a:p>
            <a:endParaRPr lang="en-GB" baseline="0" dirty="0" smtClean="0"/>
          </a:p>
          <a:p>
            <a:r>
              <a:rPr lang="en-GB" baseline="0" smtClean="0"/>
              <a:t>Source: Research </a:t>
            </a:r>
            <a:r>
              <a:rPr lang="en-GB" baseline="0" dirty="0" smtClean="0"/>
              <a:t>Group – </a:t>
            </a:r>
            <a:r>
              <a:rPr lang="en-GB" baseline="0" dirty="0" err="1" smtClean="0"/>
              <a:t>Microenergy</a:t>
            </a:r>
            <a:r>
              <a:rPr lang="en-GB" baseline="0" dirty="0" smtClean="0"/>
              <a:t> Systems (MES)  Mini-Grid Research Team  An Impulse for a Discussion on Mini-Grids and Electrification </a:t>
            </a:r>
          </a:p>
          <a:p>
            <a:r>
              <a:rPr lang="en-GB" baseline="0" dirty="0" smtClean="0"/>
              <a:t>Contact of the Mini-Grid Research Team: Brian </a:t>
            </a:r>
            <a:r>
              <a:rPr lang="en-GB" baseline="0" dirty="0" err="1" smtClean="0"/>
              <a:t>Edlefsen</a:t>
            </a:r>
            <a:r>
              <a:rPr lang="en-GB" baseline="0" dirty="0" smtClean="0"/>
              <a:t> </a:t>
            </a:r>
            <a:r>
              <a:rPr lang="en-GB" baseline="0" dirty="0" err="1" smtClean="0"/>
              <a:t>Lasch</a:t>
            </a:r>
            <a:r>
              <a:rPr lang="en-GB" baseline="0" dirty="0" smtClean="0"/>
              <a:t>; </a:t>
            </a:r>
            <a:r>
              <a:rPr lang="en-GB" baseline="0" dirty="0" err="1" smtClean="0"/>
              <a:t>mini-grid@microenergy-systems.de</a:t>
            </a:r>
            <a:endParaRPr lang="en-GB" baseline="0" dirty="0" smtClean="0"/>
          </a:p>
        </p:txBody>
      </p:sp>
      <p:sp>
        <p:nvSpPr>
          <p:cNvPr id="4" name="Slide Number Placeholder 3"/>
          <p:cNvSpPr>
            <a:spLocks noGrp="1"/>
          </p:cNvSpPr>
          <p:nvPr>
            <p:ph type="sldNum" sz="quarter" idx="10"/>
          </p:nvPr>
        </p:nvSpPr>
        <p:spPr/>
        <p:txBody>
          <a:bodyPr/>
          <a:lstStyle/>
          <a:p>
            <a:fld id="{1AA18FEA-2F82-4B7F-96CB-2D7FDCC16FC5}" type="slidenum">
              <a:rPr lang="en-GB" smtClean="0"/>
              <a:t>8</a:t>
            </a:fld>
            <a:endParaRPr lang="en-GB"/>
          </a:p>
        </p:txBody>
      </p:sp>
    </p:spTree>
    <p:extLst>
      <p:ext uri="{BB962C8B-B14F-4D97-AF65-F5344CB8AC3E}">
        <p14:creationId xmlns:p14="http://schemas.microsoft.com/office/powerpoint/2010/main" val="265230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 little example of what it’s like to try and read in the dark with a kerosene lamp</a:t>
            </a:r>
            <a:endParaRPr lang="en-GB" dirty="0"/>
          </a:p>
        </p:txBody>
      </p:sp>
      <p:sp>
        <p:nvSpPr>
          <p:cNvPr id="4" name="Slide Number Placeholder 3"/>
          <p:cNvSpPr>
            <a:spLocks noGrp="1"/>
          </p:cNvSpPr>
          <p:nvPr>
            <p:ph type="sldNum" sz="quarter" idx="10"/>
          </p:nvPr>
        </p:nvSpPr>
        <p:spPr/>
        <p:txBody>
          <a:bodyPr/>
          <a:lstStyle/>
          <a:p>
            <a:fld id="{1AA18FEA-2F82-4B7F-96CB-2D7FDCC16FC5}" type="slidenum">
              <a:rPr lang="en-GB" smtClean="0"/>
              <a:t>9</a:t>
            </a:fld>
            <a:endParaRPr lang="en-GB"/>
          </a:p>
        </p:txBody>
      </p:sp>
    </p:spTree>
    <p:extLst>
      <p:ext uri="{BB962C8B-B14F-4D97-AF65-F5344CB8AC3E}">
        <p14:creationId xmlns:p14="http://schemas.microsoft.com/office/powerpoint/2010/main" val="338826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9A52A2-F573-4B96-BCBA-4D83C18FE205}" type="datetimeFigureOut">
              <a:rPr lang="en-GB" smtClean="0"/>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310590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9A52A2-F573-4B96-BCBA-4D83C18FE205}" type="datetimeFigureOut">
              <a:rPr lang="en-GB" smtClean="0"/>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141343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9A52A2-F573-4B96-BCBA-4D83C18FE205}" type="datetimeFigureOut">
              <a:rPr lang="en-GB" smtClean="0"/>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293058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9A52A2-F573-4B96-BCBA-4D83C18FE205}" type="datetimeFigureOut">
              <a:rPr lang="en-GB" smtClean="0"/>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39799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A52A2-F573-4B96-BCBA-4D83C18FE205}" type="datetimeFigureOut">
              <a:rPr lang="en-GB" smtClean="0"/>
              <a:t>30/06/2013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39507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9A52A2-F573-4B96-BCBA-4D83C18FE205}" type="datetimeFigureOut">
              <a:rPr lang="en-GB" smtClean="0"/>
              <a:t>30/06/2013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300893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9A52A2-F573-4B96-BCBA-4D83C18FE205}" type="datetimeFigureOut">
              <a:rPr lang="en-GB" smtClean="0"/>
              <a:t>30/06/2013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46162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9A52A2-F573-4B96-BCBA-4D83C18FE205}" type="datetimeFigureOut">
              <a:rPr lang="en-GB" smtClean="0"/>
              <a:t>30/06/2013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39923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A52A2-F573-4B96-BCBA-4D83C18FE205}" type="datetimeFigureOut">
              <a:rPr lang="en-GB" smtClean="0"/>
              <a:t>30/06/2013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93223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A52A2-F573-4B96-BCBA-4D83C18FE205}" type="datetimeFigureOut">
              <a:rPr lang="en-GB" smtClean="0"/>
              <a:t>30/06/2013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301359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A52A2-F573-4B96-BCBA-4D83C18FE205}" type="datetimeFigureOut">
              <a:rPr lang="en-GB" smtClean="0"/>
              <a:t>30/06/2013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EF31A-36E4-4D44-B5FE-4D5617BCB5DF}" type="slidenum">
              <a:rPr lang="en-GB" smtClean="0"/>
              <a:t>‹#›</a:t>
            </a:fld>
            <a:endParaRPr lang="en-GB"/>
          </a:p>
        </p:txBody>
      </p:sp>
    </p:spTree>
    <p:extLst>
      <p:ext uri="{BB962C8B-B14F-4D97-AF65-F5344CB8AC3E}">
        <p14:creationId xmlns:p14="http://schemas.microsoft.com/office/powerpoint/2010/main" val="4113489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A52A2-F573-4B96-BCBA-4D83C18FE205}" type="datetimeFigureOut">
              <a:rPr lang="en-GB" smtClean="0"/>
              <a:t>30/06/2013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EF31A-36E4-4D44-B5FE-4D5617BCB5DF}" type="slidenum">
              <a:rPr lang="en-GB" smtClean="0"/>
              <a:t>‹#›</a:t>
            </a:fld>
            <a:endParaRPr lang="en-GB"/>
          </a:p>
        </p:txBody>
      </p:sp>
    </p:spTree>
    <p:extLst>
      <p:ext uri="{BB962C8B-B14F-4D97-AF65-F5344CB8AC3E}">
        <p14:creationId xmlns:p14="http://schemas.microsoft.com/office/powerpoint/2010/main" val="331980133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mailto:pippa.palmer@solar-aid.org"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uardian.co.uk/world/2012/apr/01/overseas-aid-africa-oil-imports-co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erosene_smoke_5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2" y="-26605"/>
            <a:ext cx="10030658" cy="6839981"/>
          </a:xfrm>
          <a:prstGeom prst="rect">
            <a:avLst/>
          </a:prstGeom>
        </p:spPr>
      </p:pic>
      <p:sp>
        <p:nvSpPr>
          <p:cNvPr id="5" name="Title 1"/>
          <p:cNvSpPr txBox="1">
            <a:spLocks/>
          </p:cNvSpPr>
          <p:nvPr/>
        </p:nvSpPr>
        <p:spPr>
          <a:xfrm>
            <a:off x="924832" y="170080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7300" dirty="0">
              <a:solidFill>
                <a:schemeClr val="bg1">
                  <a:lumMod val="95000"/>
                </a:schemeClr>
              </a:solidFill>
            </a:endParaRPr>
          </a:p>
        </p:txBody>
      </p:sp>
      <p:sp>
        <p:nvSpPr>
          <p:cNvPr id="6" name="Title 1"/>
          <p:cNvSpPr txBox="1">
            <a:spLocks/>
          </p:cNvSpPr>
          <p:nvPr/>
        </p:nvSpPr>
        <p:spPr>
          <a:xfrm>
            <a:off x="832048" y="2823071"/>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200" b="1" dirty="0" smtClean="0">
                <a:solidFill>
                  <a:schemeClr val="accent6">
                    <a:lumMod val="75000"/>
                  </a:schemeClr>
                </a:solidFill>
              </a:rPr>
              <a:t>SolarAid</a:t>
            </a:r>
            <a:r>
              <a:rPr lang="en-GB" sz="4200" b="1" dirty="0" smtClean="0">
                <a:solidFill>
                  <a:schemeClr val="tx1">
                    <a:lumMod val="50000"/>
                    <a:lumOff val="50000"/>
                  </a:schemeClr>
                </a:solidFill>
              </a:rPr>
              <a:t> </a:t>
            </a:r>
          </a:p>
          <a:p>
            <a:pPr algn="r"/>
            <a:r>
              <a:rPr lang="en-GB" sz="4200" b="1" dirty="0" smtClean="0">
                <a:solidFill>
                  <a:schemeClr val="bg1">
                    <a:lumMod val="50000"/>
                    <a:lumOff val="50000"/>
                  </a:schemeClr>
                </a:solidFill>
              </a:rPr>
              <a:t>A </a:t>
            </a:r>
            <a:r>
              <a:rPr lang="en-GB" sz="4200" b="1" dirty="0">
                <a:solidFill>
                  <a:schemeClr val="bg1">
                    <a:lumMod val="50000"/>
                    <a:lumOff val="50000"/>
                  </a:schemeClr>
                </a:solidFill>
              </a:rPr>
              <a:t>b</a:t>
            </a:r>
            <a:r>
              <a:rPr lang="en-GB" sz="4200" b="1" dirty="0" smtClean="0">
                <a:solidFill>
                  <a:schemeClr val="bg1">
                    <a:lumMod val="50000"/>
                    <a:lumOff val="50000"/>
                  </a:schemeClr>
                </a:solidFill>
              </a:rPr>
              <a:t>usiness-based </a:t>
            </a:r>
          </a:p>
          <a:p>
            <a:pPr algn="r"/>
            <a:r>
              <a:rPr lang="en-GB" sz="4200" b="1" dirty="0">
                <a:solidFill>
                  <a:schemeClr val="bg1">
                    <a:lumMod val="65000"/>
                    <a:lumOff val="35000"/>
                  </a:schemeClr>
                </a:solidFill>
              </a:rPr>
              <a:t>a</a:t>
            </a:r>
            <a:r>
              <a:rPr lang="en-GB" sz="4200" b="1" dirty="0" smtClean="0">
                <a:solidFill>
                  <a:schemeClr val="bg1">
                    <a:lumMod val="65000"/>
                    <a:lumOff val="35000"/>
                  </a:schemeClr>
                </a:solidFill>
              </a:rPr>
              <a:t>pproach to an </a:t>
            </a:r>
          </a:p>
          <a:p>
            <a:pPr algn="r"/>
            <a:r>
              <a:rPr lang="en-GB" sz="4200" b="1" dirty="0" smtClean="0">
                <a:solidFill>
                  <a:schemeClr val="bg1">
                    <a:lumMod val="95000"/>
                    <a:lumOff val="5000"/>
                  </a:schemeClr>
                </a:solidFill>
              </a:rPr>
              <a:t>environmental problem</a:t>
            </a:r>
            <a:endParaRPr lang="en-GB" sz="4200" b="1" dirty="0">
              <a:solidFill>
                <a:schemeClr val="bg1">
                  <a:lumMod val="95000"/>
                  <a:lumOff val="5000"/>
                </a:schemeClr>
              </a:solidFill>
            </a:endParaRPr>
          </a:p>
        </p:txBody>
      </p:sp>
      <p:pic>
        <p:nvPicPr>
          <p:cNvPr id="8" name="Picture 7" descr="solar aid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440" y="44624"/>
            <a:ext cx="2286000" cy="2057400"/>
          </a:xfrm>
          <a:prstGeom prst="rect">
            <a:avLst/>
          </a:prstGeom>
        </p:spPr>
      </p:pic>
      <p:sp>
        <p:nvSpPr>
          <p:cNvPr id="3" name="Subtitle 2"/>
          <p:cNvSpPr>
            <a:spLocks noGrp="1"/>
          </p:cNvSpPr>
          <p:nvPr>
            <p:ph type="subTitle" idx="1"/>
          </p:nvPr>
        </p:nvSpPr>
        <p:spPr>
          <a:xfrm>
            <a:off x="2131640" y="5229200"/>
            <a:ext cx="6400800" cy="1152128"/>
          </a:xfrm>
        </p:spPr>
        <p:txBody>
          <a:bodyPr>
            <a:normAutofit/>
          </a:bodyPr>
          <a:lstStyle/>
          <a:p>
            <a:pPr algn="r"/>
            <a:r>
              <a:rPr lang="en-GB" sz="2800" dirty="0" smtClean="0">
                <a:solidFill>
                  <a:schemeClr val="bg2">
                    <a:lumMod val="10000"/>
                  </a:schemeClr>
                </a:solidFill>
              </a:rPr>
              <a:t>Pippa Palmer</a:t>
            </a:r>
          </a:p>
          <a:p>
            <a:pPr algn="r"/>
            <a:r>
              <a:rPr lang="en-GB" sz="2800" dirty="0" smtClean="0">
                <a:solidFill>
                  <a:schemeClr val="bg2">
                    <a:lumMod val="10000"/>
                  </a:schemeClr>
                </a:solidFill>
              </a:rPr>
              <a:t>Interim Managing Director</a:t>
            </a:r>
          </a:p>
        </p:txBody>
      </p:sp>
    </p:spTree>
    <p:extLst>
      <p:ext uri="{BB962C8B-B14F-4D97-AF65-F5344CB8AC3E}">
        <p14:creationId xmlns:p14="http://schemas.microsoft.com/office/powerpoint/2010/main" val="175472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20578"/>
            <a:ext cx="2592288" cy="400110"/>
          </a:xfrm>
          <a:prstGeom prst="rect">
            <a:avLst/>
          </a:prstGeom>
          <a:noFill/>
        </p:spPr>
        <p:txBody>
          <a:bodyPr wrap="square" rtlCol="0">
            <a:spAutoFit/>
          </a:bodyPr>
          <a:lstStyle/>
          <a:p>
            <a:r>
              <a:rPr lang="en-GB" sz="2000" b="1" dirty="0" smtClean="0">
                <a:solidFill>
                  <a:schemeClr val="bg1"/>
                </a:solidFill>
              </a:rPr>
              <a:t>Kerosene lamp</a:t>
            </a:r>
            <a:endParaRPr lang="en-GB" sz="2000" b="1" dirty="0">
              <a:solidFill>
                <a:schemeClr val="bg1"/>
              </a:solidFill>
            </a:endParaRPr>
          </a:p>
        </p:txBody>
      </p:sp>
      <p:sp>
        <p:nvSpPr>
          <p:cNvPr id="7" name="TextBox 6"/>
          <p:cNvSpPr txBox="1"/>
          <p:nvPr/>
        </p:nvSpPr>
        <p:spPr>
          <a:xfrm>
            <a:off x="6300192" y="220578"/>
            <a:ext cx="2592288" cy="523220"/>
          </a:xfrm>
          <a:prstGeom prst="rect">
            <a:avLst/>
          </a:prstGeom>
          <a:noFill/>
        </p:spPr>
        <p:txBody>
          <a:bodyPr wrap="square" rtlCol="0">
            <a:spAutoFit/>
          </a:bodyPr>
          <a:lstStyle/>
          <a:p>
            <a:pPr algn="r"/>
            <a:r>
              <a:rPr lang="en-GB" sz="2800" b="1" dirty="0" smtClean="0">
                <a:solidFill>
                  <a:schemeClr val="bg1"/>
                </a:solidFill>
              </a:rPr>
              <a:t>Solar light</a:t>
            </a:r>
            <a:endParaRPr lang="en-GB" sz="2800" b="1" dirty="0">
              <a:solidFill>
                <a:schemeClr val="bg1"/>
              </a:solidFill>
            </a:endParaRPr>
          </a:p>
        </p:txBody>
      </p:sp>
      <p:sp>
        <p:nvSpPr>
          <p:cNvPr id="8" name="TextBox 7"/>
          <p:cNvSpPr txBox="1"/>
          <p:nvPr/>
        </p:nvSpPr>
        <p:spPr>
          <a:xfrm>
            <a:off x="179512" y="220578"/>
            <a:ext cx="2592288" cy="523220"/>
          </a:xfrm>
          <a:prstGeom prst="rect">
            <a:avLst/>
          </a:prstGeom>
          <a:noFill/>
        </p:spPr>
        <p:txBody>
          <a:bodyPr wrap="square" rtlCol="0">
            <a:spAutoFit/>
          </a:bodyPr>
          <a:lstStyle/>
          <a:p>
            <a:r>
              <a:rPr lang="en-GB" sz="2800" b="1" dirty="0" smtClean="0">
                <a:solidFill>
                  <a:schemeClr val="bg1"/>
                </a:solidFill>
              </a:rPr>
              <a:t>Kerosene lamp</a:t>
            </a:r>
            <a:endParaRPr lang="en-GB" sz="2800" b="1" dirty="0">
              <a:solidFill>
                <a:schemeClr val="bg1"/>
              </a:solidFill>
            </a:endParaRPr>
          </a:p>
        </p:txBody>
      </p:sp>
      <p:pic>
        <p:nvPicPr>
          <p:cNvPr id="3" name="Picture 2" descr="studying with kerosene lam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487" y="3501383"/>
            <a:ext cx="4977025" cy="3311993"/>
          </a:xfrm>
          <a:prstGeom prst="rect">
            <a:avLst/>
          </a:prstGeom>
        </p:spPr>
      </p:pic>
      <p:pic>
        <p:nvPicPr>
          <p:cNvPr id="6" name="Picture 2" descr="Q:\Programme countries\Tanzania\Reports\Impact Report 2013\Workings - versions - extras\front cover imag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0528" y="0"/>
            <a:ext cx="4788024" cy="691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649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Ray of Sunshine phot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6" y="-1"/>
            <a:ext cx="9155436" cy="68665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1482" y="908720"/>
            <a:ext cx="8229600" cy="1143000"/>
          </a:xfrm>
        </p:spPr>
        <p:txBody>
          <a:bodyPr>
            <a:normAutofit/>
          </a:bodyPr>
          <a:lstStyle/>
          <a:p>
            <a:r>
              <a:rPr lang="en-GB" sz="4000" b="1" dirty="0" smtClean="0">
                <a:solidFill>
                  <a:srgbClr val="F58E20"/>
                </a:solidFill>
              </a:rPr>
              <a:t>Switch to solar: </a:t>
            </a:r>
            <a:r>
              <a:rPr lang="en-GB" sz="4000" b="1" dirty="0" smtClean="0">
                <a:solidFill>
                  <a:srgbClr val="595959"/>
                </a:solidFill>
              </a:rPr>
              <a:t>multiple uplifts</a:t>
            </a:r>
            <a:endParaRPr lang="en-GB" sz="4000" b="1" dirty="0">
              <a:solidFill>
                <a:srgbClr val="595959"/>
              </a:solidFill>
            </a:endParaRPr>
          </a:p>
        </p:txBody>
      </p:sp>
      <p:sp>
        <p:nvSpPr>
          <p:cNvPr id="3" name="Content Placeholder 2"/>
          <p:cNvSpPr>
            <a:spLocks noGrp="1"/>
          </p:cNvSpPr>
          <p:nvPr>
            <p:ph idx="1"/>
          </p:nvPr>
        </p:nvSpPr>
        <p:spPr>
          <a:xfrm>
            <a:off x="827584" y="2204864"/>
            <a:ext cx="7416824" cy="3629000"/>
          </a:xfrm>
        </p:spPr>
        <p:txBody>
          <a:bodyPr>
            <a:normAutofit/>
          </a:bodyPr>
          <a:lstStyle/>
          <a:p>
            <a:r>
              <a:rPr lang="en-GB" dirty="0" smtClean="0">
                <a:solidFill>
                  <a:srgbClr val="595959"/>
                </a:solidFill>
              </a:rPr>
              <a:t>Families save money </a:t>
            </a:r>
          </a:p>
          <a:p>
            <a:r>
              <a:rPr lang="en-GB" dirty="0" smtClean="0">
                <a:solidFill>
                  <a:srgbClr val="595959"/>
                </a:solidFill>
              </a:rPr>
              <a:t>Spent on nutrition</a:t>
            </a:r>
            <a:r>
              <a:rPr lang="en-GB" dirty="0">
                <a:solidFill>
                  <a:srgbClr val="595959"/>
                </a:solidFill>
              </a:rPr>
              <a:t>, </a:t>
            </a:r>
            <a:r>
              <a:rPr lang="en-GB" dirty="0" smtClean="0">
                <a:solidFill>
                  <a:srgbClr val="595959"/>
                </a:solidFill>
              </a:rPr>
              <a:t>schooling, business</a:t>
            </a:r>
          </a:p>
          <a:p>
            <a:r>
              <a:rPr lang="en-GB" dirty="0" smtClean="0">
                <a:solidFill>
                  <a:srgbClr val="595959"/>
                </a:solidFill>
              </a:rPr>
              <a:t>Improved educational outcomes</a:t>
            </a:r>
          </a:p>
          <a:p>
            <a:r>
              <a:rPr lang="en-GB" dirty="0" smtClean="0">
                <a:solidFill>
                  <a:srgbClr val="595959"/>
                </a:solidFill>
              </a:rPr>
              <a:t>Reduced CO₂ and black carbon emissions</a:t>
            </a:r>
          </a:p>
          <a:p>
            <a:r>
              <a:rPr lang="en-GB" dirty="0" smtClean="0">
                <a:solidFill>
                  <a:srgbClr val="595959"/>
                </a:solidFill>
              </a:rPr>
              <a:t>Improved well-being: family socialising, dignity, resilience, safety  </a:t>
            </a:r>
            <a:endParaRPr lang="en-GB" dirty="0">
              <a:solidFill>
                <a:srgbClr val="595959"/>
              </a:solidFill>
            </a:endParaRPr>
          </a:p>
        </p:txBody>
      </p:sp>
    </p:spTree>
    <p:extLst>
      <p:ext uri="{BB962C8B-B14F-4D97-AF65-F5344CB8AC3E}">
        <p14:creationId xmlns:p14="http://schemas.microsoft.com/office/powerpoint/2010/main" val="6920212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Programme countries\Malawi\Reports\Impact Report 2013\front cover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85" y="-2547664"/>
            <a:ext cx="9144000" cy="130589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1988840"/>
            <a:ext cx="7416824" cy="1143000"/>
          </a:xfrm>
          <a:solidFill>
            <a:schemeClr val="bg1">
              <a:alpha val="70000"/>
            </a:schemeClr>
          </a:solidFill>
        </p:spPr>
        <p:txBody>
          <a:bodyPr>
            <a:normAutofit/>
          </a:bodyPr>
          <a:lstStyle/>
          <a:p>
            <a:r>
              <a:rPr lang="en-GB" sz="4000" b="1" dirty="0" smtClean="0">
                <a:solidFill>
                  <a:srgbClr val="F58E20"/>
                </a:solidFill>
              </a:rPr>
              <a:t>A solution: </a:t>
            </a:r>
            <a:r>
              <a:rPr lang="en-GB" sz="4000" b="1" dirty="0" smtClean="0"/>
              <a:t>mend market failure</a:t>
            </a:r>
            <a:endParaRPr lang="en-GB" sz="4000" b="1" dirty="0"/>
          </a:p>
        </p:txBody>
      </p:sp>
      <p:sp>
        <p:nvSpPr>
          <p:cNvPr id="3" name="Content Placeholder 2"/>
          <p:cNvSpPr>
            <a:spLocks noGrp="1"/>
          </p:cNvSpPr>
          <p:nvPr>
            <p:ph idx="1"/>
          </p:nvPr>
        </p:nvSpPr>
        <p:spPr>
          <a:xfrm>
            <a:off x="827583" y="3212976"/>
            <a:ext cx="7416825" cy="2980928"/>
          </a:xfrm>
          <a:solidFill>
            <a:schemeClr val="bg1">
              <a:alpha val="70000"/>
            </a:schemeClr>
          </a:solidFill>
        </p:spPr>
        <p:txBody>
          <a:bodyPr>
            <a:normAutofit/>
          </a:bodyPr>
          <a:lstStyle/>
          <a:p>
            <a:r>
              <a:rPr lang="en-GB" dirty="0" smtClean="0"/>
              <a:t>SunnyMoney, wholly owned non-profit</a:t>
            </a:r>
          </a:p>
          <a:p>
            <a:r>
              <a:rPr lang="en-GB" dirty="0" smtClean="0"/>
              <a:t>Catalyse demand and seed market</a:t>
            </a:r>
          </a:p>
          <a:p>
            <a:r>
              <a:rPr lang="en-GB" dirty="0" smtClean="0"/>
              <a:t>Work with head teachers to promote lights to the parents of students</a:t>
            </a:r>
          </a:p>
          <a:p>
            <a:r>
              <a:rPr lang="en-GB" dirty="0" smtClean="0"/>
              <a:t>1</a:t>
            </a:r>
            <a:r>
              <a:rPr lang="en-GB" baseline="30000" dirty="0" smtClean="0"/>
              <a:t>st</a:t>
            </a:r>
            <a:r>
              <a:rPr lang="en-GB" dirty="0" smtClean="0"/>
              <a:t> stage of ‘bottom up’ market-building</a:t>
            </a:r>
          </a:p>
          <a:p>
            <a:pPr marL="0" indent="0">
              <a:buNone/>
            </a:pPr>
            <a:endParaRPr lang="en-GB" dirty="0">
              <a:solidFill>
                <a:schemeClr val="bg1"/>
              </a:solidFill>
            </a:endParaRPr>
          </a:p>
        </p:txBody>
      </p:sp>
    </p:spTree>
    <p:extLst>
      <p:ext uri="{BB962C8B-B14F-4D97-AF65-F5344CB8AC3E}">
        <p14:creationId xmlns:p14="http://schemas.microsoft.com/office/powerpoint/2010/main" val="905014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dry-end-of-the-moyale-road-keny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0" y="-2762655"/>
            <a:ext cx="14316730" cy="9287999"/>
          </a:xfrm>
          <a:prstGeom prst="rect">
            <a:avLst/>
          </a:prstGeom>
        </p:spPr>
      </p:pic>
      <p:sp>
        <p:nvSpPr>
          <p:cNvPr id="2" name="Title 1"/>
          <p:cNvSpPr>
            <a:spLocks noGrp="1"/>
          </p:cNvSpPr>
          <p:nvPr>
            <p:ph type="title"/>
          </p:nvPr>
        </p:nvSpPr>
        <p:spPr>
          <a:xfrm>
            <a:off x="971600" y="2060848"/>
            <a:ext cx="7200800" cy="1143000"/>
          </a:xfrm>
          <a:solidFill>
            <a:schemeClr val="bg1">
              <a:lumMod val="50000"/>
              <a:lumOff val="50000"/>
              <a:alpha val="80000"/>
            </a:schemeClr>
          </a:solidFill>
        </p:spPr>
        <p:txBody>
          <a:bodyPr/>
          <a:lstStyle/>
          <a:p>
            <a:r>
              <a:rPr lang="en-GB" sz="4000" b="1" dirty="0" smtClean="0">
                <a:solidFill>
                  <a:srgbClr val="F69932"/>
                </a:solidFill>
              </a:rPr>
              <a:t>Market-building: </a:t>
            </a:r>
            <a:r>
              <a:rPr lang="en-GB" sz="4000" b="1" dirty="0" smtClean="0"/>
              <a:t>Challenges</a:t>
            </a:r>
            <a:endParaRPr lang="en-GB" sz="4000" b="1" dirty="0"/>
          </a:p>
        </p:txBody>
      </p:sp>
      <p:sp>
        <p:nvSpPr>
          <p:cNvPr id="3" name="Content Placeholder 2"/>
          <p:cNvSpPr>
            <a:spLocks noGrp="1"/>
          </p:cNvSpPr>
          <p:nvPr>
            <p:ph idx="1"/>
          </p:nvPr>
        </p:nvSpPr>
        <p:spPr>
          <a:xfrm>
            <a:off x="971600" y="3328393"/>
            <a:ext cx="7200800" cy="2692896"/>
          </a:xfrm>
          <a:solidFill>
            <a:schemeClr val="tx1">
              <a:lumMod val="50000"/>
              <a:alpha val="60000"/>
            </a:schemeClr>
          </a:solidFill>
        </p:spPr>
        <p:txBody>
          <a:bodyPr>
            <a:normAutofit lnSpcReduction="10000"/>
          </a:bodyPr>
          <a:lstStyle/>
          <a:p>
            <a:r>
              <a:rPr lang="en-GB" dirty="0" smtClean="0"/>
              <a:t>Price barriers </a:t>
            </a:r>
            <a:r>
              <a:rPr lang="en-GB" dirty="0" smtClean="0"/>
              <a:t>($8 up front v 20c a day) </a:t>
            </a:r>
            <a:endParaRPr lang="en-GB" dirty="0"/>
          </a:p>
          <a:p>
            <a:r>
              <a:rPr lang="en-GB" dirty="0" smtClean="0"/>
              <a:t>Trust / awareness of technology</a:t>
            </a:r>
          </a:p>
          <a:p>
            <a:r>
              <a:rPr lang="en-GB" dirty="0"/>
              <a:t>Quality </a:t>
            </a:r>
            <a:r>
              <a:rPr lang="en-GB" dirty="0" smtClean="0"/>
              <a:t>/ resilience</a:t>
            </a:r>
            <a:endParaRPr lang="en-GB" dirty="0"/>
          </a:p>
          <a:p>
            <a:r>
              <a:rPr lang="en-GB" dirty="0" smtClean="0"/>
              <a:t>Last-mile distribution / </a:t>
            </a:r>
            <a:r>
              <a:rPr lang="en-GB" dirty="0" smtClean="0"/>
              <a:t>lack of </a:t>
            </a:r>
            <a:r>
              <a:rPr lang="en-GB" dirty="0" smtClean="0"/>
              <a:t>retail and transport </a:t>
            </a:r>
            <a:r>
              <a:rPr lang="en-GB" dirty="0" smtClean="0"/>
              <a:t>infrastructure</a:t>
            </a:r>
            <a:endParaRPr lang="en-GB" dirty="0" smtClean="0"/>
          </a:p>
        </p:txBody>
      </p:sp>
    </p:spTree>
    <p:extLst>
      <p:ext uri="{BB962C8B-B14F-4D97-AF65-F5344CB8AC3E}">
        <p14:creationId xmlns:p14="http://schemas.microsoft.com/office/powerpoint/2010/main" val="27863997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nicolatriscott.files.wordpress.com/2011/10/mosaic-africa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7200" y="-53836"/>
            <a:ext cx="6012160" cy="6910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908720"/>
            <a:ext cx="7488832" cy="1143000"/>
          </a:xfrm>
          <a:solidFill>
            <a:schemeClr val="bg1">
              <a:alpha val="80000"/>
            </a:schemeClr>
          </a:solidFill>
        </p:spPr>
        <p:txBody>
          <a:bodyPr>
            <a:normAutofit/>
          </a:bodyPr>
          <a:lstStyle/>
          <a:p>
            <a:r>
              <a:rPr lang="en-GB" sz="4000" b="1" dirty="0" smtClean="0">
                <a:solidFill>
                  <a:srgbClr val="F58E20"/>
                </a:solidFill>
              </a:rPr>
              <a:t>The big mission:</a:t>
            </a:r>
            <a:endParaRPr lang="en-GB" sz="4000" b="1" dirty="0">
              <a:solidFill>
                <a:srgbClr val="F58E20"/>
              </a:solidFill>
            </a:endParaRPr>
          </a:p>
        </p:txBody>
      </p:sp>
      <p:sp>
        <p:nvSpPr>
          <p:cNvPr id="3" name="Content Placeholder 2"/>
          <p:cNvSpPr>
            <a:spLocks noGrp="1"/>
          </p:cNvSpPr>
          <p:nvPr>
            <p:ph idx="1"/>
          </p:nvPr>
        </p:nvSpPr>
        <p:spPr>
          <a:xfrm>
            <a:off x="827584" y="2276872"/>
            <a:ext cx="7488832" cy="3384377"/>
          </a:xfrm>
          <a:solidFill>
            <a:schemeClr val="bg1">
              <a:alpha val="60000"/>
            </a:schemeClr>
          </a:solidFill>
        </p:spPr>
        <p:txBody>
          <a:bodyPr>
            <a:normAutofit fontScale="92500" lnSpcReduction="20000"/>
          </a:bodyPr>
          <a:lstStyle/>
          <a:p>
            <a:r>
              <a:rPr lang="en-GB" dirty="0" smtClean="0"/>
              <a:t>Eradicate the kerosene lamp from Africa by 2020</a:t>
            </a:r>
          </a:p>
          <a:p>
            <a:endParaRPr lang="en-GB" dirty="0" smtClean="0"/>
          </a:p>
          <a:p>
            <a:r>
              <a:rPr lang="en-GB" dirty="0" smtClean="0"/>
              <a:t>If </a:t>
            </a:r>
            <a:r>
              <a:rPr lang="en-GB" dirty="0"/>
              <a:t>Nigeria used modern off-grid </a:t>
            </a:r>
            <a:r>
              <a:rPr lang="en-GB" dirty="0" smtClean="0"/>
              <a:t>lighting, it could </a:t>
            </a:r>
            <a:r>
              <a:rPr lang="en-GB" dirty="0"/>
              <a:t>save over US$1.4 billion annually</a:t>
            </a:r>
            <a:r>
              <a:rPr lang="en-GB" dirty="0" smtClean="0"/>
              <a:t>. Replacing </a:t>
            </a:r>
            <a:r>
              <a:rPr lang="en-GB" dirty="0"/>
              <a:t>all </a:t>
            </a:r>
            <a:r>
              <a:rPr lang="en-GB" dirty="0" smtClean="0"/>
              <a:t>kerosene</a:t>
            </a:r>
            <a:r>
              <a:rPr lang="en-GB" dirty="0"/>
              <a:t>, candles and batteries </a:t>
            </a:r>
            <a:r>
              <a:rPr lang="en-GB" dirty="0" smtClean="0"/>
              <a:t>would </a:t>
            </a:r>
            <a:r>
              <a:rPr lang="en-GB" dirty="0"/>
              <a:t>save Nigeria the equivalent of 17.3 million barrels of crude oil.</a:t>
            </a:r>
            <a:r>
              <a:rPr lang="en-GB" dirty="0" smtClean="0"/>
              <a:t> (UNEP 2013)</a:t>
            </a:r>
          </a:p>
        </p:txBody>
      </p:sp>
    </p:spTree>
    <p:extLst>
      <p:ext uri="{BB962C8B-B14F-4D97-AF65-F5344CB8AC3E}">
        <p14:creationId xmlns:p14="http://schemas.microsoft.com/office/powerpoint/2010/main" val="3467760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5496" y="-27384"/>
            <a:ext cx="9180000" cy="6840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itle 1"/>
          <p:cNvSpPr>
            <a:spLocks noGrp="1"/>
          </p:cNvSpPr>
          <p:nvPr>
            <p:ph type="title"/>
          </p:nvPr>
        </p:nvSpPr>
        <p:spPr>
          <a:xfrm>
            <a:off x="457200" y="274638"/>
            <a:ext cx="8229600" cy="1143000"/>
          </a:xfrm>
          <a:solidFill>
            <a:schemeClr val="tx1">
              <a:lumMod val="65000"/>
              <a:alpha val="80000"/>
            </a:schemeClr>
          </a:solidFill>
        </p:spPr>
        <p:txBody>
          <a:bodyPr/>
          <a:lstStyle/>
          <a:p>
            <a:r>
              <a:rPr lang="en-GB" b="1" dirty="0" smtClean="0">
                <a:solidFill>
                  <a:srgbClr val="F58E20"/>
                </a:solidFill>
              </a:rPr>
              <a:t>Diffusion of innovation: </a:t>
            </a:r>
            <a:r>
              <a:rPr lang="en-GB" b="1" dirty="0" smtClean="0">
                <a:solidFill>
                  <a:srgbClr val="FFFFFF"/>
                </a:solidFill>
              </a:rPr>
              <a:t>Stages</a:t>
            </a:r>
            <a:endParaRPr lang="en-GB" b="1" dirty="0">
              <a:solidFill>
                <a:srgbClr val="FFFFFF"/>
              </a:solidFill>
            </a:endParaRPr>
          </a:p>
        </p:txBody>
      </p:sp>
      <p:pic>
        <p:nvPicPr>
          <p:cNvPr id="2" name="Picture 1" descr="DiffusionOfInnovation.png"/>
          <p:cNvPicPr>
            <a:picLocks noChangeAspect="1"/>
          </p:cNvPicPr>
          <p:nvPr/>
        </p:nvPicPr>
        <p:blipFill rotWithShape="1">
          <a:blip r:embed="rId3">
            <a:extLst>
              <a:ext uri="{28A0092B-C50C-407E-A947-70E740481C1C}">
                <a14:useLocalDpi xmlns:a14="http://schemas.microsoft.com/office/drawing/2010/main" val="0"/>
              </a:ext>
            </a:extLst>
          </a:blip>
          <a:srcRect b="16976"/>
          <a:stretch/>
        </p:blipFill>
        <p:spPr>
          <a:xfrm>
            <a:off x="1130300" y="1491456"/>
            <a:ext cx="6870700" cy="3521702"/>
          </a:xfrm>
          <a:prstGeom prst="rect">
            <a:avLst/>
          </a:prstGeom>
        </p:spPr>
      </p:pic>
      <p:pic>
        <p:nvPicPr>
          <p:cNvPr id="5" name="Picture 4" descr="sunnymoney_logo_stack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5085184"/>
            <a:ext cx="2304256" cy="1236431"/>
          </a:xfrm>
          <a:prstGeom prst="rect">
            <a:avLst/>
          </a:prstGeom>
        </p:spPr>
      </p:pic>
    </p:spTree>
    <p:extLst>
      <p:ext uri="{BB962C8B-B14F-4D97-AF65-F5344CB8AC3E}">
        <p14:creationId xmlns:p14="http://schemas.microsoft.com/office/powerpoint/2010/main" val="1627133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485012677"/>
              </p:ext>
            </p:extLst>
          </p:nvPr>
        </p:nvGraphicFramePr>
        <p:xfrm>
          <a:off x="107503" y="260648"/>
          <a:ext cx="9036497" cy="6408712"/>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Arrow 5"/>
          <p:cNvSpPr/>
          <p:nvPr/>
        </p:nvSpPr>
        <p:spPr>
          <a:xfrm rot="19801403">
            <a:off x="7095532" y="4736838"/>
            <a:ext cx="1296144" cy="360040"/>
          </a:xfrm>
          <a:prstGeom prst="leftArrow">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19774434">
            <a:off x="7094196" y="1428153"/>
            <a:ext cx="1296144" cy="36004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p:cNvSpPr/>
          <p:nvPr/>
        </p:nvSpPr>
        <p:spPr>
          <a:xfrm>
            <a:off x="3491880" y="980728"/>
            <a:ext cx="2304256" cy="1656184"/>
          </a:xfrm>
          <a:prstGeom prst="wedgeEllipseCallout">
            <a:avLst>
              <a:gd name="adj1" fmla="val -26496"/>
              <a:gd name="adj2" fmla="val 94724"/>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lumOff val="5000"/>
                  </a:schemeClr>
                </a:solidFill>
              </a:rPr>
              <a:t>SunnyMoney:</a:t>
            </a:r>
          </a:p>
          <a:p>
            <a:pPr algn="ctr"/>
            <a:r>
              <a:rPr lang="en-US" dirty="0" smtClean="0">
                <a:solidFill>
                  <a:schemeClr val="bg1">
                    <a:lumMod val="95000"/>
                    <a:lumOff val="5000"/>
                  </a:schemeClr>
                </a:solidFill>
              </a:rPr>
              <a:t>500,000 lights sold across </a:t>
            </a:r>
          </a:p>
          <a:p>
            <a:pPr algn="ctr"/>
            <a:r>
              <a:rPr lang="en-US" dirty="0" smtClean="0">
                <a:solidFill>
                  <a:schemeClr val="bg1">
                    <a:lumMod val="95000"/>
                    <a:lumOff val="5000"/>
                  </a:schemeClr>
                </a:solidFill>
              </a:rPr>
              <a:t>five countries  </a:t>
            </a:r>
            <a:endParaRPr lang="en-US" dirty="0">
              <a:solidFill>
                <a:schemeClr val="bg1">
                  <a:lumMod val="95000"/>
                  <a:lumOff val="5000"/>
                </a:schemeClr>
              </a:solidFill>
            </a:endParaRPr>
          </a:p>
        </p:txBody>
      </p:sp>
      <p:sp>
        <p:nvSpPr>
          <p:cNvPr id="10" name="Oval Callout 9"/>
          <p:cNvSpPr/>
          <p:nvPr/>
        </p:nvSpPr>
        <p:spPr>
          <a:xfrm>
            <a:off x="2699792" y="2420888"/>
            <a:ext cx="2808312" cy="1656184"/>
          </a:xfrm>
          <a:prstGeom prst="wedgeEllipseCallout">
            <a:avLst>
              <a:gd name="adj1" fmla="val -22212"/>
              <a:gd name="adj2" fmla="val 106025"/>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lumOff val="5000"/>
                  </a:schemeClr>
                </a:solidFill>
              </a:rPr>
              <a:t>Generates 25% of all SSA light sales. Now largest distributor in SSA</a:t>
            </a:r>
            <a:endParaRPr lang="en-US" dirty="0">
              <a:solidFill>
                <a:schemeClr val="bg1">
                  <a:lumMod val="95000"/>
                  <a:lumOff val="5000"/>
                </a:schemeClr>
              </a:solidFill>
            </a:endParaRPr>
          </a:p>
        </p:txBody>
      </p:sp>
      <p:sp>
        <p:nvSpPr>
          <p:cNvPr id="2" name="TextBox 1"/>
          <p:cNvSpPr txBox="1"/>
          <p:nvPr/>
        </p:nvSpPr>
        <p:spPr>
          <a:xfrm>
            <a:off x="7380312" y="2060848"/>
            <a:ext cx="1296144" cy="916148"/>
          </a:xfrm>
          <a:prstGeom prst="rect">
            <a:avLst/>
          </a:prstGeom>
          <a:noFill/>
        </p:spPr>
        <p:txBody>
          <a:bodyPr wrap="square" rtlCol="0">
            <a:spAutoFit/>
          </a:bodyPr>
          <a:lstStyle/>
          <a:p>
            <a:pPr>
              <a:lnSpc>
                <a:spcPct val="80000"/>
              </a:lnSpc>
            </a:pPr>
            <a:r>
              <a:rPr lang="en-US" sz="2200" dirty="0" smtClean="0">
                <a:solidFill>
                  <a:srgbClr val="FF0000"/>
                </a:solidFill>
              </a:rPr>
              <a:t>Other market players</a:t>
            </a:r>
            <a:endParaRPr lang="en-US" sz="2200" dirty="0">
              <a:solidFill>
                <a:srgbClr val="FF0000"/>
              </a:solidFill>
            </a:endParaRPr>
          </a:p>
        </p:txBody>
      </p:sp>
      <p:sp>
        <p:nvSpPr>
          <p:cNvPr id="9" name="TextBox 8"/>
          <p:cNvSpPr txBox="1"/>
          <p:nvPr/>
        </p:nvSpPr>
        <p:spPr>
          <a:xfrm>
            <a:off x="7821470" y="1772816"/>
            <a:ext cx="1296144" cy="374461"/>
          </a:xfrm>
          <a:prstGeom prst="rect">
            <a:avLst/>
          </a:prstGeom>
          <a:noFill/>
        </p:spPr>
        <p:txBody>
          <a:bodyPr wrap="square" rtlCol="0">
            <a:spAutoFit/>
          </a:bodyPr>
          <a:lstStyle/>
          <a:p>
            <a:pPr>
              <a:lnSpc>
                <a:spcPct val="80000"/>
              </a:lnSpc>
            </a:pPr>
            <a:r>
              <a:rPr lang="en-US" sz="2200" dirty="0" smtClean="0">
                <a:solidFill>
                  <a:srgbClr val="FF0000"/>
                </a:solidFill>
              </a:rPr>
              <a:t>200m</a:t>
            </a:r>
            <a:endParaRPr lang="en-US" sz="2200" dirty="0">
              <a:solidFill>
                <a:srgbClr val="FF0000"/>
              </a:solidFill>
            </a:endParaRPr>
          </a:p>
        </p:txBody>
      </p:sp>
      <p:sp>
        <p:nvSpPr>
          <p:cNvPr id="11" name="TextBox 10"/>
          <p:cNvSpPr txBox="1"/>
          <p:nvPr/>
        </p:nvSpPr>
        <p:spPr>
          <a:xfrm>
            <a:off x="7740352" y="4941168"/>
            <a:ext cx="1296144" cy="374461"/>
          </a:xfrm>
          <a:prstGeom prst="rect">
            <a:avLst/>
          </a:prstGeom>
          <a:noFill/>
        </p:spPr>
        <p:txBody>
          <a:bodyPr wrap="square" rtlCol="0">
            <a:spAutoFit/>
          </a:bodyPr>
          <a:lstStyle/>
          <a:p>
            <a:pPr>
              <a:lnSpc>
                <a:spcPct val="80000"/>
              </a:lnSpc>
            </a:pPr>
            <a:r>
              <a:rPr lang="en-US" sz="2200" dirty="0" smtClean="0">
                <a:solidFill>
                  <a:srgbClr val="FF0000"/>
                </a:solidFill>
              </a:rPr>
              <a:t>50m</a:t>
            </a:r>
            <a:endParaRPr lang="en-US" sz="2200" dirty="0">
              <a:solidFill>
                <a:srgbClr val="FF0000"/>
              </a:solidFill>
            </a:endParaRPr>
          </a:p>
        </p:txBody>
      </p:sp>
      <p:sp>
        <p:nvSpPr>
          <p:cNvPr id="3" name="Rectangle 2"/>
          <p:cNvSpPr/>
          <p:nvPr/>
        </p:nvSpPr>
        <p:spPr>
          <a:xfrm>
            <a:off x="7380312" y="3212976"/>
            <a:ext cx="1763688" cy="93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19774434">
            <a:off x="6473734" y="3905946"/>
            <a:ext cx="895181" cy="360040"/>
          </a:xfrm>
          <a:prstGeom prst="leftArrow">
            <a:avLst/>
          </a:prstGeom>
          <a:solidFill>
            <a:srgbClr val="F699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7380312" y="3284984"/>
            <a:ext cx="1800200" cy="916148"/>
          </a:xfrm>
          <a:prstGeom prst="rect">
            <a:avLst/>
          </a:prstGeom>
          <a:noFill/>
        </p:spPr>
        <p:txBody>
          <a:bodyPr wrap="square" rtlCol="0">
            <a:spAutoFit/>
          </a:bodyPr>
          <a:lstStyle/>
          <a:p>
            <a:pPr>
              <a:lnSpc>
                <a:spcPct val="80000"/>
              </a:lnSpc>
            </a:pPr>
            <a:r>
              <a:rPr lang="en-US" sz="2200" dirty="0" smtClean="0">
                <a:solidFill>
                  <a:srgbClr val="F69932"/>
                </a:solidFill>
              </a:rPr>
              <a:t>SolarAid supporting the sector</a:t>
            </a:r>
            <a:endParaRPr lang="en-US" sz="2200" dirty="0">
              <a:solidFill>
                <a:srgbClr val="F69932"/>
              </a:solidFill>
            </a:endParaRPr>
          </a:p>
        </p:txBody>
      </p:sp>
    </p:spTree>
    <p:extLst>
      <p:ext uri="{BB962C8B-B14F-4D97-AF65-F5344CB8AC3E}">
        <p14:creationId xmlns:p14="http://schemas.microsoft.com/office/powerpoint/2010/main" val="1681814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s\SolarAid trips 2012-\Tanzania - November 2012\IMG_614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5656" y="0"/>
            <a:ext cx="6984776" cy="1143000"/>
          </a:xfrm>
          <a:solidFill>
            <a:schemeClr val="bg1">
              <a:alpha val="80000"/>
            </a:schemeClr>
          </a:solidFill>
        </p:spPr>
        <p:txBody>
          <a:bodyPr>
            <a:normAutofit/>
          </a:bodyPr>
          <a:lstStyle/>
          <a:p>
            <a:r>
              <a:rPr lang="en-GB" sz="4000" b="1" dirty="0" smtClean="0">
                <a:solidFill>
                  <a:srgbClr val="F58E20"/>
                </a:solidFill>
              </a:rPr>
              <a:t>Two brands: </a:t>
            </a:r>
            <a:r>
              <a:rPr lang="en-GB" sz="4000" b="1" dirty="0" smtClean="0"/>
              <a:t>One Mission</a:t>
            </a:r>
            <a:endParaRPr lang="en-GB" sz="4000" b="1" dirty="0"/>
          </a:p>
        </p:txBody>
      </p:sp>
      <p:graphicFrame>
        <p:nvGraphicFramePr>
          <p:cNvPr id="5" name="Content Placeholder 5"/>
          <p:cNvGraphicFramePr>
            <a:graphicFrameLocks/>
          </p:cNvGraphicFramePr>
          <p:nvPr>
            <p:extLst>
              <p:ext uri="{D42A27DB-BD31-4B8C-83A1-F6EECF244321}">
                <p14:modId xmlns:p14="http://schemas.microsoft.com/office/powerpoint/2010/main" val="3132545776"/>
              </p:ext>
            </p:extLst>
          </p:nvPr>
        </p:nvGraphicFramePr>
        <p:xfrm>
          <a:off x="457200" y="1340768"/>
          <a:ext cx="8229600" cy="3733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a:xfrm>
            <a:off x="3779912" y="5445224"/>
            <a:ext cx="5220072" cy="1224136"/>
          </a:xfrm>
          <a:prstGeom prst="rect">
            <a:avLst/>
          </a:prstGeom>
          <a:solidFill>
            <a:schemeClr val="bg1">
              <a:alpha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rgbClr val="F58E20"/>
                </a:solidFill>
              </a:rPr>
              <a:t>Building a Market + </a:t>
            </a:r>
            <a:r>
              <a:rPr lang="en-GB" sz="2400" b="1" dirty="0">
                <a:solidFill>
                  <a:srgbClr val="F58E20"/>
                </a:solidFill>
              </a:rPr>
              <a:t>Influencing </a:t>
            </a:r>
            <a:r>
              <a:rPr lang="en-GB" sz="2400" b="1" dirty="0" smtClean="0">
                <a:solidFill>
                  <a:srgbClr val="F58E20"/>
                </a:solidFill>
              </a:rPr>
              <a:t>Policy</a:t>
            </a:r>
          </a:p>
          <a:p>
            <a:r>
              <a:rPr lang="en-GB" sz="2400" b="1" dirty="0" smtClean="0">
                <a:solidFill>
                  <a:srgbClr val="F58E20"/>
                </a:solidFill>
              </a:rPr>
              <a:t>= Impact + Sustainability</a:t>
            </a:r>
            <a:endParaRPr lang="en-GB" sz="2400" b="1" dirty="0"/>
          </a:p>
        </p:txBody>
      </p:sp>
    </p:spTree>
    <p:extLst>
      <p:ext uri="{BB962C8B-B14F-4D97-AF65-F5344CB8AC3E}">
        <p14:creationId xmlns:p14="http://schemas.microsoft.com/office/powerpoint/2010/main" val="22604815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05"/>
            <a:ext cx="8229600" cy="1143000"/>
          </a:xfrm>
        </p:spPr>
        <p:txBody>
          <a:bodyPr>
            <a:normAutofit/>
          </a:bodyPr>
          <a:lstStyle/>
          <a:p>
            <a:r>
              <a:rPr lang="en-GB" b="1" dirty="0" smtClean="0">
                <a:solidFill>
                  <a:srgbClr val="F58E20"/>
                </a:solidFill>
              </a:rPr>
              <a:t>Trade not aid: </a:t>
            </a:r>
            <a:r>
              <a:rPr lang="en-GB" b="1" dirty="0" smtClean="0">
                <a:solidFill>
                  <a:srgbClr val="FFFFFF"/>
                </a:solidFill>
              </a:rPr>
              <a:t>a</a:t>
            </a:r>
            <a:r>
              <a:rPr lang="en-GB" b="1" dirty="0" smtClean="0">
                <a:solidFill>
                  <a:srgbClr val="F58E20"/>
                </a:solidFill>
              </a:rPr>
              <a:t> </a:t>
            </a:r>
            <a:r>
              <a:rPr lang="en-GB" b="1" dirty="0" smtClean="0">
                <a:solidFill>
                  <a:srgbClr val="FFFFFF"/>
                </a:solidFill>
              </a:rPr>
              <a:t>new</a:t>
            </a:r>
            <a:r>
              <a:rPr lang="en-GB" b="1" dirty="0" smtClean="0">
                <a:solidFill>
                  <a:srgbClr val="F58E20"/>
                </a:solidFill>
              </a:rPr>
              <a:t> </a:t>
            </a:r>
            <a:r>
              <a:rPr lang="en-GB" b="1" dirty="0" smtClean="0">
                <a:solidFill>
                  <a:srgbClr val="FFFFFF"/>
                </a:solidFill>
              </a:rPr>
              <a:t>approach</a:t>
            </a:r>
            <a:endParaRPr lang="en-GB" b="1" dirty="0">
              <a:solidFill>
                <a:srgbClr val="FFFFFF"/>
              </a:solidFill>
            </a:endParaRPr>
          </a:p>
        </p:txBody>
      </p:sp>
      <p:sp>
        <p:nvSpPr>
          <p:cNvPr id="3" name="Content Placeholder 2"/>
          <p:cNvSpPr>
            <a:spLocks noGrp="1"/>
          </p:cNvSpPr>
          <p:nvPr>
            <p:ph idx="1"/>
          </p:nvPr>
        </p:nvSpPr>
        <p:spPr>
          <a:xfrm>
            <a:off x="0" y="1052736"/>
            <a:ext cx="4720024" cy="5229200"/>
          </a:xfrm>
        </p:spPr>
        <p:txBody>
          <a:bodyPr>
            <a:noAutofit/>
          </a:bodyPr>
          <a:lstStyle/>
          <a:p>
            <a:r>
              <a:rPr lang="en-GB" sz="2400" dirty="0"/>
              <a:t>A</a:t>
            </a:r>
            <a:r>
              <a:rPr lang="en-GB" sz="2400" dirty="0" smtClean="0"/>
              <a:t> positive example </a:t>
            </a:r>
          </a:p>
          <a:p>
            <a:r>
              <a:rPr lang="en-GB" sz="2400" dirty="0" smtClean="0"/>
              <a:t>Combining competition with collaboration; no ‘turf wars’</a:t>
            </a:r>
          </a:p>
          <a:p>
            <a:r>
              <a:rPr lang="en-GB" sz="2400" dirty="0" smtClean="0"/>
              <a:t>Commercial focus on scale / efficiency but otherwise 100% </a:t>
            </a:r>
            <a:r>
              <a:rPr lang="en-GB" sz="2400" dirty="0" smtClean="0"/>
              <a:t>focused on social </a:t>
            </a:r>
            <a:r>
              <a:rPr lang="en-GB" sz="2400" dirty="0" smtClean="0"/>
              <a:t>&amp; environmental </a:t>
            </a:r>
            <a:r>
              <a:rPr lang="en-GB" sz="2400" dirty="0" smtClean="0"/>
              <a:t>goals</a:t>
            </a:r>
          </a:p>
          <a:p>
            <a:r>
              <a:rPr lang="en-GB" sz="2400" dirty="0" smtClean="0"/>
              <a:t>Profit making enterprise with perpetually </a:t>
            </a:r>
            <a:r>
              <a:rPr lang="en-GB" sz="2400" dirty="0"/>
              <a:t>revolving fund </a:t>
            </a:r>
            <a:endParaRPr lang="en-GB" sz="2400" dirty="0" smtClean="0"/>
          </a:p>
          <a:p>
            <a:r>
              <a:rPr lang="en-GB" sz="2400" dirty="0" smtClean="0"/>
              <a:t>New breed of ‘renaissance company’ -  could help </a:t>
            </a:r>
            <a:r>
              <a:rPr lang="en-GB" sz="2400" dirty="0" smtClean="0"/>
              <a:t>the world live </a:t>
            </a:r>
            <a:r>
              <a:rPr lang="en-GB" sz="2400" dirty="0" smtClean="0"/>
              <a:t>within </a:t>
            </a:r>
            <a:r>
              <a:rPr lang="en-GB" sz="2400" dirty="0" smtClean="0"/>
              <a:t>resource </a:t>
            </a:r>
            <a:r>
              <a:rPr lang="en-GB" sz="2400" dirty="0" smtClean="0"/>
              <a:t>limits</a:t>
            </a:r>
          </a:p>
          <a:p>
            <a:r>
              <a:rPr lang="en-GB" sz="2400" dirty="0" smtClean="0"/>
              <a:t>Re</a:t>
            </a:r>
            <a:r>
              <a:rPr lang="en-GB" sz="2400" dirty="0" smtClean="0"/>
              <a:t>-writing </a:t>
            </a:r>
            <a:r>
              <a:rPr lang="en-GB" sz="2400" dirty="0" smtClean="0"/>
              <a:t>the approach </a:t>
            </a:r>
            <a:r>
              <a:rPr lang="en-GB" sz="2400" dirty="0" smtClean="0"/>
              <a:t>to finance / grant-funding </a:t>
            </a:r>
            <a:r>
              <a:rPr lang="en-GB" sz="2400" dirty="0" smtClean="0"/>
              <a:t>/ aid</a:t>
            </a:r>
            <a:endParaRPr lang="en-GB" sz="2400" dirty="0" smtClean="0"/>
          </a:p>
        </p:txBody>
      </p:sp>
      <p:pic>
        <p:nvPicPr>
          <p:cNvPr id="4" name="Picture 2" descr="T:\Photos\Zambia\Steve Woodward\SunnyMoney\Lwimba Chongwe June 2012\Lwimba-1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8644"/>
          <a:stretch/>
        </p:blipFill>
        <p:spPr bwMode="auto">
          <a:xfrm>
            <a:off x="4720017" y="1052736"/>
            <a:ext cx="4423983" cy="5805264"/>
          </a:xfrm>
          <a:prstGeom prst="rect">
            <a:avLst/>
          </a:prstGeom>
          <a:noFill/>
        </p:spPr>
      </p:pic>
    </p:spTree>
    <p:extLst>
      <p:ext uri="{BB962C8B-B14F-4D97-AF65-F5344CB8AC3E}">
        <p14:creationId xmlns:p14="http://schemas.microsoft.com/office/powerpoint/2010/main" val="1884705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05"/>
            <a:ext cx="8229600" cy="1143000"/>
          </a:xfrm>
        </p:spPr>
        <p:txBody>
          <a:bodyPr>
            <a:normAutofit fontScale="90000"/>
          </a:bodyPr>
          <a:lstStyle/>
          <a:p>
            <a:r>
              <a:rPr lang="en-GB" b="1" dirty="0" smtClean="0">
                <a:solidFill>
                  <a:srgbClr val="F58E20"/>
                </a:solidFill>
              </a:rPr>
              <a:t>Collaborative partners</a:t>
            </a:r>
            <a:r>
              <a:rPr lang="en-GB" b="1" dirty="0" smtClean="0">
                <a:solidFill>
                  <a:srgbClr val="F58E20"/>
                </a:solidFill>
              </a:rPr>
              <a:t>:</a:t>
            </a:r>
            <a:r>
              <a:rPr lang="en-GB" b="1" dirty="0">
                <a:solidFill>
                  <a:srgbClr val="FFFFFF"/>
                </a:solidFill>
              </a:rPr>
              <a:t> </a:t>
            </a:r>
            <a:r>
              <a:rPr lang="en-GB" b="1" dirty="0" smtClean="0">
                <a:solidFill>
                  <a:srgbClr val="FFFFFF"/>
                </a:solidFill>
              </a:rPr>
              <a:t>can you help?</a:t>
            </a:r>
            <a:endParaRPr lang="en-GB" b="1" dirty="0">
              <a:solidFill>
                <a:srgbClr val="FFFFFF"/>
              </a:solidFill>
            </a:endParaRPr>
          </a:p>
        </p:txBody>
      </p:sp>
      <p:graphicFrame>
        <p:nvGraphicFramePr>
          <p:cNvPr id="7" name="Diagram 6"/>
          <p:cNvGraphicFramePr/>
          <p:nvPr>
            <p:extLst>
              <p:ext uri="{D42A27DB-BD31-4B8C-83A1-F6EECF244321}">
                <p14:modId xmlns:p14="http://schemas.microsoft.com/office/powerpoint/2010/main" val="1164046817"/>
              </p:ext>
            </p:extLst>
          </p:nvPr>
        </p:nvGraphicFramePr>
        <p:xfrm>
          <a:off x="251520" y="1380175"/>
          <a:ext cx="8748464" cy="5217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0012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699" r="9133"/>
          <a:stretch/>
        </p:blipFill>
        <p:spPr bwMode="auto">
          <a:xfrm>
            <a:off x="0" y="692696"/>
            <a:ext cx="9144000" cy="900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67544" y="476672"/>
            <a:ext cx="8229600" cy="1498178"/>
          </a:xfrm>
        </p:spPr>
        <p:txBody>
          <a:bodyPr>
            <a:normAutofit fontScale="90000"/>
          </a:bodyPr>
          <a:lstStyle/>
          <a:p>
            <a:r>
              <a:rPr lang="en-GB" b="1" dirty="0" smtClean="0">
                <a:solidFill>
                  <a:srgbClr val="F69932"/>
                </a:solidFill>
              </a:rPr>
              <a:t>The</a:t>
            </a:r>
            <a:r>
              <a:rPr lang="en-GB" b="1" dirty="0" smtClean="0"/>
              <a:t> </a:t>
            </a:r>
            <a:r>
              <a:rPr lang="en-GB" b="1" dirty="0" smtClean="0">
                <a:solidFill>
                  <a:srgbClr val="F69932"/>
                </a:solidFill>
              </a:rPr>
              <a:t>issue:</a:t>
            </a:r>
            <a:r>
              <a:rPr lang="en-GB" b="1" dirty="0" smtClean="0"/>
              <a:t> </a:t>
            </a:r>
            <a:r>
              <a:rPr lang="en-GB" sz="4000" dirty="0" smtClean="0"/>
              <a:t>600 million in Africa have no access to electricity</a:t>
            </a:r>
            <a:br>
              <a:rPr lang="en-GB" sz="4000" dirty="0" smtClean="0"/>
            </a:br>
            <a:endParaRPr lang="en-GB" sz="4000" dirty="0"/>
          </a:p>
        </p:txBody>
      </p:sp>
      <p:sp>
        <p:nvSpPr>
          <p:cNvPr id="5" name="Content Placeholder 2"/>
          <p:cNvSpPr>
            <a:spLocks noGrp="1"/>
          </p:cNvSpPr>
          <p:nvPr>
            <p:ph idx="1"/>
          </p:nvPr>
        </p:nvSpPr>
        <p:spPr>
          <a:xfrm>
            <a:off x="971600" y="2924944"/>
            <a:ext cx="7560840" cy="3268959"/>
          </a:xfrm>
          <a:solidFill>
            <a:schemeClr val="bg1">
              <a:alpha val="60000"/>
            </a:schemeClr>
          </a:solidFill>
        </p:spPr>
        <p:txBody>
          <a:bodyPr>
            <a:normAutofit fontScale="92500"/>
          </a:bodyPr>
          <a:lstStyle/>
          <a:p>
            <a:r>
              <a:rPr lang="en-GB" dirty="0" smtClean="0"/>
              <a:t>$15bn aid outstripped by $18bn oil imports </a:t>
            </a:r>
          </a:p>
          <a:p>
            <a:r>
              <a:rPr lang="en-GB" dirty="0" smtClean="0"/>
              <a:t>Fragile, insufficient energy infrastructure </a:t>
            </a:r>
          </a:p>
          <a:p>
            <a:r>
              <a:rPr lang="en-GB" dirty="0" smtClean="0"/>
              <a:t>Mains, smart-, </a:t>
            </a:r>
            <a:r>
              <a:rPr lang="en-GB" dirty="0" smtClean="0"/>
              <a:t>mini-grids </a:t>
            </a:r>
            <a:r>
              <a:rPr lang="en-GB" dirty="0"/>
              <a:t>=</a:t>
            </a:r>
            <a:r>
              <a:rPr lang="en-GB" dirty="0" smtClean="0"/>
              <a:t>  $</a:t>
            </a:r>
            <a:r>
              <a:rPr lang="en-GB" dirty="0" err="1" smtClean="0"/>
              <a:t>bns</a:t>
            </a:r>
            <a:r>
              <a:rPr lang="en-GB" dirty="0" smtClean="0"/>
              <a:t> investment</a:t>
            </a:r>
          </a:p>
          <a:p>
            <a:r>
              <a:rPr lang="en-GB" dirty="0" smtClean="0"/>
              <a:t>A long time coming – if at all </a:t>
            </a:r>
          </a:p>
          <a:p>
            <a:r>
              <a:rPr lang="en-GB" dirty="0" smtClean="0"/>
              <a:t>Top down policies ignore remote off-grid </a:t>
            </a:r>
            <a:r>
              <a:rPr lang="en-GB" dirty="0" smtClean="0"/>
              <a:t>users and lack the local context</a:t>
            </a:r>
            <a:endParaRPr lang="en-GB" dirty="0" smtClean="0"/>
          </a:p>
          <a:p>
            <a:endParaRPr lang="en-GB" dirty="0"/>
          </a:p>
        </p:txBody>
      </p:sp>
    </p:spTree>
    <p:extLst>
      <p:ext uri="{BB962C8B-B14F-4D97-AF65-F5344CB8AC3E}">
        <p14:creationId xmlns:p14="http://schemas.microsoft.com/office/powerpoint/2010/main" val="28231684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_IDODI_SCHOOL_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70" y="32183"/>
            <a:ext cx="9144000" cy="6858000"/>
          </a:xfrm>
          <a:prstGeom prst="rect">
            <a:avLst/>
          </a:prstGeom>
        </p:spPr>
      </p:pic>
      <p:sp>
        <p:nvSpPr>
          <p:cNvPr id="2" name="Title 1"/>
          <p:cNvSpPr>
            <a:spLocks noGrp="1"/>
          </p:cNvSpPr>
          <p:nvPr>
            <p:ph type="title"/>
          </p:nvPr>
        </p:nvSpPr>
        <p:spPr>
          <a:xfrm>
            <a:off x="3290618" y="1916832"/>
            <a:ext cx="2530624" cy="1143000"/>
          </a:xfrm>
        </p:spPr>
        <p:txBody>
          <a:bodyPr/>
          <a:lstStyle/>
          <a:p>
            <a:r>
              <a:rPr lang="en-GB" sz="4000" b="1" dirty="0" smtClean="0">
                <a:solidFill>
                  <a:srgbClr val="F58E20"/>
                </a:solidFill>
              </a:rPr>
              <a:t>Thanks</a:t>
            </a:r>
            <a:endParaRPr lang="en-GB" sz="4000" b="1" dirty="0">
              <a:solidFill>
                <a:srgbClr val="F58E20"/>
              </a:solidFill>
            </a:endParaRPr>
          </a:p>
        </p:txBody>
      </p:sp>
      <p:sp>
        <p:nvSpPr>
          <p:cNvPr id="3" name="Content Placeholder 2"/>
          <p:cNvSpPr>
            <a:spLocks noGrp="1"/>
          </p:cNvSpPr>
          <p:nvPr>
            <p:ph idx="1"/>
          </p:nvPr>
        </p:nvSpPr>
        <p:spPr>
          <a:xfrm>
            <a:off x="0" y="5422372"/>
            <a:ext cx="9539752" cy="2183092"/>
          </a:xfrm>
        </p:spPr>
        <p:txBody>
          <a:bodyPr>
            <a:normAutofit/>
          </a:bodyPr>
          <a:lstStyle/>
          <a:p>
            <a:pPr marL="0" indent="0" algn="ctr">
              <a:buNone/>
            </a:pPr>
            <a:r>
              <a:rPr lang="en-GB" dirty="0" smtClean="0">
                <a:solidFill>
                  <a:schemeClr val="accent6"/>
                </a:solidFill>
              </a:rPr>
              <a:t>Website: </a:t>
            </a:r>
            <a:r>
              <a:rPr lang="en-GB" u="sng" dirty="0" smtClean="0">
                <a:solidFill>
                  <a:schemeClr val="accent6"/>
                </a:solidFill>
              </a:rPr>
              <a:t>www.solar-aid.org</a:t>
            </a:r>
          </a:p>
          <a:p>
            <a:pPr marL="0" indent="0" algn="ctr">
              <a:buNone/>
            </a:pPr>
            <a:r>
              <a:rPr lang="en-GB" dirty="0" smtClean="0">
                <a:solidFill>
                  <a:schemeClr val="accent6"/>
                </a:solidFill>
              </a:rPr>
              <a:t>Email: </a:t>
            </a:r>
            <a:r>
              <a:rPr lang="en-GB" u="sng" dirty="0" smtClean="0">
                <a:solidFill>
                  <a:schemeClr val="accent6"/>
                </a:solidFill>
                <a:hlinkClick r:id="rId4"/>
              </a:rPr>
              <a:t>pippa.palmer@solar-aid.org</a:t>
            </a:r>
            <a:endParaRPr lang="en-GB" dirty="0" smtClean="0">
              <a:solidFill>
                <a:schemeClr val="accent6"/>
              </a:solidFill>
            </a:endParaRPr>
          </a:p>
        </p:txBody>
      </p:sp>
    </p:spTree>
    <p:extLst>
      <p:ext uri="{BB962C8B-B14F-4D97-AF65-F5344CB8AC3E}">
        <p14:creationId xmlns:p14="http://schemas.microsoft.com/office/powerpoint/2010/main" val="24069386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Autofit/>
          </a:bodyPr>
          <a:lstStyle/>
          <a:p>
            <a:pPr>
              <a:spcBef>
                <a:spcPts val="0"/>
              </a:spcBef>
              <a:defRPr/>
            </a:pPr>
            <a:r>
              <a:rPr lang="en-GB" sz="1400" dirty="0" smtClean="0"/>
              <a:t>Visible </a:t>
            </a:r>
            <a:r>
              <a:rPr lang="en-GB" sz="1400" dirty="0"/>
              <a:t>Earth NASA (http://</a:t>
            </a:r>
            <a:r>
              <a:rPr lang="en-GB" sz="1400" dirty="0" err="1"/>
              <a:t>visibleearth.nasa.gov</a:t>
            </a:r>
            <a:r>
              <a:rPr lang="en-GB" sz="1400" dirty="0"/>
              <a:t>/</a:t>
            </a:r>
            <a:r>
              <a:rPr lang="en-GB" sz="1400" dirty="0" err="1"/>
              <a:t>view.php?id</a:t>
            </a:r>
            <a:r>
              <a:rPr lang="en-GB" sz="1400" dirty="0"/>
              <a:t>=55167)</a:t>
            </a:r>
          </a:p>
          <a:p>
            <a:pPr>
              <a:spcBef>
                <a:spcPts val="0"/>
              </a:spcBef>
              <a:defRPr/>
            </a:pPr>
            <a:r>
              <a:rPr lang="en-GB" sz="1400" dirty="0"/>
              <a:t>Lighting Africa 2013 (http://</a:t>
            </a:r>
            <a:r>
              <a:rPr lang="en-GB" sz="1400" dirty="0" err="1"/>
              <a:t>www.lightingafrica.org</a:t>
            </a:r>
            <a:r>
              <a:rPr lang="en-GB" sz="1400" dirty="0"/>
              <a:t>/) </a:t>
            </a:r>
          </a:p>
          <a:p>
            <a:r>
              <a:rPr lang="en-US" sz="1400" dirty="0"/>
              <a:t>A NEW GLOBAL </a:t>
            </a:r>
            <a:r>
              <a:rPr lang="en-US" sz="1400" dirty="0" smtClean="0"/>
              <a:t>PARTNERSHIP:ERADICATE </a:t>
            </a:r>
            <a:r>
              <a:rPr lang="en-US" sz="1400" dirty="0"/>
              <a:t>POVERTY AND TRANSFORM ECONOMIES THROUGH SUSTAINABLE </a:t>
            </a:r>
            <a:r>
              <a:rPr lang="en-US" sz="1400" dirty="0" err="1" smtClean="0"/>
              <a:t>DEVELOPMENTThe</a:t>
            </a:r>
            <a:r>
              <a:rPr lang="en-US" sz="1400" dirty="0" smtClean="0"/>
              <a:t> </a:t>
            </a:r>
            <a:r>
              <a:rPr lang="en-US" sz="1400" dirty="0"/>
              <a:t>Report of the High-Level Panel of Eminent Persons on the Post-2015 Development </a:t>
            </a:r>
            <a:r>
              <a:rPr lang="en-US" sz="1400" dirty="0" smtClean="0"/>
              <a:t>Agenda</a:t>
            </a:r>
          </a:p>
          <a:p>
            <a:r>
              <a:rPr lang="en-GB" sz="1400" dirty="0" smtClean="0">
                <a:hlinkClick r:id="rId2"/>
              </a:rPr>
              <a:t>http</a:t>
            </a:r>
            <a:r>
              <a:rPr lang="en-GB" sz="1400" dirty="0">
                <a:hlinkClick r:id="rId2"/>
              </a:rPr>
              <a:t>://www.guardian.co.uk/world/2012/apr/01/overseas-aid-africa-oil-imports-</a:t>
            </a:r>
            <a:r>
              <a:rPr lang="en-GB" sz="1400" dirty="0" smtClean="0">
                <a:hlinkClick r:id="rId2"/>
              </a:rPr>
              <a:t>costs</a:t>
            </a:r>
            <a:endParaRPr lang="en-GB" sz="1400" dirty="0" smtClean="0"/>
          </a:p>
          <a:p>
            <a:r>
              <a:rPr lang="en-US" sz="1400" dirty="0" smtClean="0"/>
              <a:t>Black </a:t>
            </a:r>
            <a:r>
              <a:rPr lang="en-US" sz="1400" dirty="0"/>
              <a:t>Carbon and Kerosene Lighting: An Opportunity for Rapid Action on Climate Change and Clean Energy for Development: </a:t>
            </a:r>
          </a:p>
          <a:p>
            <a:pPr marL="400050" lvl="1" indent="0">
              <a:buNone/>
            </a:pPr>
            <a:r>
              <a:rPr lang="en-US" sz="1000" dirty="0"/>
              <a:t>Arne Jacobson, Director, Schatz Energy Research Center, Humboldt State University: </a:t>
            </a:r>
          </a:p>
          <a:p>
            <a:pPr marL="400050" lvl="1" indent="0">
              <a:buNone/>
            </a:pPr>
            <a:r>
              <a:rPr lang="en-US" sz="1000" dirty="0"/>
              <a:t>Nicholas L. Lam, PhD Student, Department of Environmental Health Sciences, University of California, Berkeley: </a:t>
            </a:r>
          </a:p>
          <a:p>
            <a:pPr marL="400050" lvl="1" indent="0">
              <a:buNone/>
            </a:pPr>
            <a:r>
              <a:rPr lang="en-US" sz="1000" dirty="0"/>
              <a:t>Tami C Bond, Associate Professor, Department of Civil and Environmental Engineering, University of Illinois at Urbana-Champaign: </a:t>
            </a:r>
          </a:p>
          <a:p>
            <a:pPr marL="400050" lvl="1" indent="0">
              <a:buNone/>
            </a:pPr>
            <a:r>
              <a:rPr lang="en-US" sz="1000" dirty="0"/>
              <a:t>Nathan </a:t>
            </a:r>
            <a:r>
              <a:rPr lang="en-US" sz="1000" dirty="0" err="1"/>
              <a:t>Hultman</a:t>
            </a:r>
            <a:r>
              <a:rPr lang="en-US" sz="1000" dirty="0"/>
              <a:t>, Nonresident Fellow, The Brookings Institution and Associate Professor, School of Public Policy, University of Maryland:</a:t>
            </a:r>
          </a:p>
          <a:p>
            <a:pPr marL="400050" lvl="1" indent="0">
              <a:buNone/>
            </a:pPr>
            <a:r>
              <a:rPr lang="en-US" sz="1000" dirty="0"/>
              <a:t>APRIL 2013  The Brookings Institution 1775 Massachusetts </a:t>
            </a:r>
            <a:r>
              <a:rPr lang="en-US" sz="1000" dirty="0" err="1"/>
              <a:t>ave.</a:t>
            </a:r>
            <a:r>
              <a:rPr lang="en-US" sz="1000" dirty="0"/>
              <a:t>, </a:t>
            </a:r>
            <a:r>
              <a:rPr lang="en-US" sz="1000" dirty="0" err="1"/>
              <a:t>Nw</a:t>
            </a:r>
            <a:r>
              <a:rPr lang="en-US" sz="1000" dirty="0"/>
              <a:t> </a:t>
            </a:r>
            <a:r>
              <a:rPr lang="en-US" sz="1000" dirty="0" err="1"/>
              <a:t>washington</a:t>
            </a:r>
            <a:r>
              <a:rPr lang="en-US" sz="1000" dirty="0"/>
              <a:t>, Dc </a:t>
            </a:r>
            <a:r>
              <a:rPr lang="en-US" sz="1000" dirty="0" smtClean="0"/>
              <a:t>20036</a:t>
            </a:r>
          </a:p>
          <a:p>
            <a:endParaRPr lang="en-US" sz="1400" dirty="0"/>
          </a:p>
          <a:p>
            <a:pPr marL="0" indent="0">
              <a:spcBef>
                <a:spcPts val="0"/>
              </a:spcBef>
              <a:buNone/>
              <a:defRPr/>
            </a:pPr>
            <a:endParaRPr lang="en-GB" sz="1400" dirty="0" smtClean="0"/>
          </a:p>
          <a:p>
            <a:endParaRPr lang="en-US" sz="1400" dirty="0"/>
          </a:p>
          <a:p>
            <a:endParaRPr lang="en-US" sz="1400" dirty="0"/>
          </a:p>
        </p:txBody>
      </p:sp>
    </p:spTree>
    <p:extLst>
      <p:ext uri="{BB962C8B-B14F-4D97-AF65-F5344CB8AC3E}">
        <p14:creationId xmlns:p14="http://schemas.microsoft.com/office/powerpoint/2010/main" val="117847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BB06447-E8C3-46DF-8D61-DDB4E4356EF8_mw1024_n_s.jpg"/>
          <p:cNvPicPr>
            <a:picLocks noChangeAspect="1"/>
          </p:cNvPicPr>
          <p:nvPr/>
        </p:nvPicPr>
        <p:blipFill rotWithShape="1">
          <a:blip r:embed="rId3">
            <a:extLst>
              <a:ext uri="{28A0092B-C50C-407E-A947-70E740481C1C}">
                <a14:useLocalDpi xmlns:a14="http://schemas.microsoft.com/office/drawing/2010/main" val="0"/>
              </a:ext>
            </a:extLst>
          </a:blip>
          <a:srcRect t="390" r="11933"/>
          <a:stretch/>
        </p:blipFill>
        <p:spPr>
          <a:xfrm>
            <a:off x="0" y="0"/>
            <a:ext cx="9144001" cy="6858000"/>
          </a:xfrm>
          <a:prstGeom prst="rect">
            <a:avLst/>
          </a:prstGeom>
        </p:spPr>
      </p:pic>
      <p:sp>
        <p:nvSpPr>
          <p:cNvPr id="4" name="Title 3"/>
          <p:cNvSpPr>
            <a:spLocks noGrp="1"/>
          </p:cNvSpPr>
          <p:nvPr>
            <p:ph type="title"/>
          </p:nvPr>
        </p:nvSpPr>
        <p:spPr>
          <a:xfrm>
            <a:off x="539552" y="4941168"/>
            <a:ext cx="8136904" cy="1498178"/>
          </a:xfrm>
          <a:solidFill>
            <a:schemeClr val="bg1">
              <a:lumMod val="95000"/>
              <a:lumOff val="5000"/>
              <a:alpha val="75000"/>
            </a:schemeClr>
          </a:solidFill>
        </p:spPr>
        <p:txBody>
          <a:bodyPr>
            <a:normAutofit/>
          </a:bodyPr>
          <a:lstStyle/>
          <a:p>
            <a:r>
              <a:rPr lang="en-GB" b="1" dirty="0" smtClean="0">
                <a:solidFill>
                  <a:srgbClr val="F69932"/>
                </a:solidFill>
              </a:rPr>
              <a:t>The</a:t>
            </a:r>
            <a:r>
              <a:rPr lang="en-GB" b="1" dirty="0" smtClean="0"/>
              <a:t> </a:t>
            </a:r>
            <a:r>
              <a:rPr lang="en-GB" b="1" dirty="0" smtClean="0">
                <a:solidFill>
                  <a:srgbClr val="F69932"/>
                </a:solidFill>
              </a:rPr>
              <a:t>answer:</a:t>
            </a:r>
            <a:r>
              <a:rPr lang="en-GB" b="1" dirty="0" smtClean="0"/>
              <a:t> </a:t>
            </a:r>
            <a:r>
              <a:rPr lang="en-GB" sz="4000" dirty="0" smtClean="0"/>
              <a:t>Bottom up, demand-led solutions, that fit the end-user context</a:t>
            </a:r>
            <a:endParaRPr lang="en-GB" sz="4000" dirty="0"/>
          </a:p>
        </p:txBody>
      </p:sp>
    </p:spTree>
    <p:extLst>
      <p:ext uri="{BB962C8B-B14F-4D97-AF65-F5344CB8AC3E}">
        <p14:creationId xmlns:p14="http://schemas.microsoft.com/office/powerpoint/2010/main" val="2377524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llarburning.jpg"/>
          <p:cNvPicPr>
            <a:picLocks noChangeAspect="1"/>
          </p:cNvPicPr>
          <p:nvPr/>
        </p:nvPicPr>
        <p:blipFill rotWithShape="1">
          <a:blip r:embed="rId3">
            <a:extLst>
              <a:ext uri="{28A0092B-C50C-407E-A947-70E740481C1C}">
                <a14:useLocalDpi xmlns:a14="http://schemas.microsoft.com/office/drawing/2010/main" val="0"/>
              </a:ext>
            </a:extLst>
          </a:blip>
          <a:srcRect l="-1012" t="6950" r="10291" b="-6950"/>
          <a:stretch/>
        </p:blipFill>
        <p:spPr>
          <a:xfrm>
            <a:off x="3154452" y="764704"/>
            <a:ext cx="5989548" cy="7309500"/>
          </a:xfrm>
          <a:prstGeom prst="rect">
            <a:avLst/>
          </a:prstGeom>
        </p:spPr>
      </p:pic>
      <p:sp>
        <p:nvSpPr>
          <p:cNvPr id="2" name="Title 1"/>
          <p:cNvSpPr>
            <a:spLocks noGrp="1"/>
          </p:cNvSpPr>
          <p:nvPr>
            <p:ph type="title"/>
          </p:nvPr>
        </p:nvSpPr>
        <p:spPr>
          <a:xfrm>
            <a:off x="755576" y="980728"/>
            <a:ext cx="7560840" cy="1143000"/>
          </a:xfrm>
          <a:solidFill>
            <a:schemeClr val="bg1">
              <a:alpha val="80000"/>
            </a:schemeClr>
          </a:solidFill>
        </p:spPr>
        <p:txBody>
          <a:bodyPr>
            <a:normAutofit/>
          </a:bodyPr>
          <a:lstStyle/>
          <a:p>
            <a:r>
              <a:rPr lang="en-GB" sz="4000" b="1" dirty="0" smtClean="0">
                <a:solidFill>
                  <a:srgbClr val="F58E20"/>
                </a:solidFill>
              </a:rPr>
              <a:t>The reality: </a:t>
            </a:r>
            <a:r>
              <a:rPr lang="en-GB" sz="4000" b="1" dirty="0" smtClean="0"/>
              <a:t>kerosene lamps</a:t>
            </a:r>
            <a:endParaRPr lang="en-GB" sz="4000" b="1" dirty="0"/>
          </a:p>
        </p:txBody>
      </p:sp>
      <p:sp>
        <p:nvSpPr>
          <p:cNvPr id="3" name="Content Placeholder 2"/>
          <p:cNvSpPr>
            <a:spLocks noGrp="1"/>
          </p:cNvSpPr>
          <p:nvPr>
            <p:ph idx="1"/>
          </p:nvPr>
        </p:nvSpPr>
        <p:spPr>
          <a:xfrm>
            <a:off x="755576" y="2204864"/>
            <a:ext cx="7560840" cy="3268959"/>
          </a:xfrm>
          <a:solidFill>
            <a:schemeClr val="bg1">
              <a:alpha val="60000"/>
            </a:schemeClr>
          </a:solidFill>
        </p:spPr>
        <p:txBody>
          <a:bodyPr/>
          <a:lstStyle/>
          <a:p>
            <a:r>
              <a:rPr lang="en-GB" dirty="0" smtClean="0"/>
              <a:t>Prohibitively expensive</a:t>
            </a:r>
          </a:p>
          <a:p>
            <a:r>
              <a:rPr lang="en-GB" dirty="0" smtClean="0"/>
              <a:t>Doesn’t support evening work or study</a:t>
            </a:r>
          </a:p>
          <a:p>
            <a:r>
              <a:rPr lang="en-GB" dirty="0"/>
              <a:t>B</a:t>
            </a:r>
            <a:r>
              <a:rPr lang="en-GB" dirty="0" smtClean="0"/>
              <a:t>ad for respiratory health</a:t>
            </a:r>
          </a:p>
          <a:p>
            <a:r>
              <a:rPr lang="en-GB" dirty="0" smtClean="0"/>
              <a:t>Hazardous (burns, poisonings) </a:t>
            </a:r>
          </a:p>
          <a:p>
            <a:r>
              <a:rPr lang="en-GB" dirty="0" smtClean="0"/>
              <a:t>Environmentally damaging </a:t>
            </a:r>
            <a:endParaRPr lang="en-GB" dirty="0"/>
          </a:p>
        </p:txBody>
      </p:sp>
    </p:spTree>
    <p:extLst>
      <p:ext uri="{BB962C8B-B14F-4D97-AF65-F5344CB8AC3E}">
        <p14:creationId xmlns:p14="http://schemas.microsoft.com/office/powerpoint/2010/main" val="6078455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erosenelamp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2005993"/>
            <a:ext cx="9360000" cy="14508001"/>
          </a:xfrm>
          <a:prstGeom prst="rect">
            <a:avLst/>
          </a:prstGeom>
        </p:spPr>
      </p:pic>
      <p:sp>
        <p:nvSpPr>
          <p:cNvPr id="2" name="Title 1"/>
          <p:cNvSpPr>
            <a:spLocks noGrp="1"/>
          </p:cNvSpPr>
          <p:nvPr>
            <p:ph type="title"/>
          </p:nvPr>
        </p:nvSpPr>
        <p:spPr>
          <a:xfrm>
            <a:off x="755576" y="980728"/>
            <a:ext cx="7560840" cy="1143000"/>
          </a:xfrm>
          <a:solidFill>
            <a:schemeClr val="bg1">
              <a:lumMod val="95000"/>
              <a:lumOff val="5000"/>
              <a:alpha val="67000"/>
            </a:schemeClr>
          </a:solidFill>
        </p:spPr>
        <p:txBody>
          <a:bodyPr>
            <a:normAutofit/>
          </a:bodyPr>
          <a:lstStyle/>
          <a:p>
            <a:r>
              <a:rPr lang="en-GB" sz="4000" b="1" dirty="0" smtClean="0">
                <a:solidFill>
                  <a:srgbClr val="F58E20"/>
                </a:solidFill>
              </a:rPr>
              <a:t>The environment: </a:t>
            </a:r>
            <a:r>
              <a:rPr lang="en-GB" sz="4000" b="1" dirty="0" smtClean="0"/>
              <a:t>black carbon</a:t>
            </a:r>
            <a:endParaRPr lang="en-GB" sz="4000" b="1" dirty="0"/>
          </a:p>
        </p:txBody>
      </p:sp>
      <p:sp>
        <p:nvSpPr>
          <p:cNvPr id="3" name="Content Placeholder 2"/>
          <p:cNvSpPr>
            <a:spLocks noGrp="1"/>
          </p:cNvSpPr>
          <p:nvPr>
            <p:ph idx="1"/>
          </p:nvPr>
        </p:nvSpPr>
        <p:spPr>
          <a:xfrm>
            <a:off x="755576" y="2204864"/>
            <a:ext cx="7560840" cy="3268959"/>
          </a:xfrm>
          <a:solidFill>
            <a:schemeClr val="bg1">
              <a:lumMod val="95000"/>
              <a:lumOff val="5000"/>
              <a:alpha val="67000"/>
            </a:schemeClr>
          </a:solidFill>
        </p:spPr>
        <p:txBody>
          <a:bodyPr>
            <a:normAutofit fontScale="92500"/>
          </a:bodyPr>
          <a:lstStyle/>
          <a:p>
            <a:r>
              <a:rPr lang="en-GB" dirty="0" smtClean="0"/>
              <a:t>Wick lamps a greater contributor to global warming </a:t>
            </a:r>
            <a:r>
              <a:rPr lang="en-GB" dirty="0"/>
              <a:t> </a:t>
            </a:r>
            <a:r>
              <a:rPr lang="en-GB" dirty="0" smtClean="0"/>
              <a:t>(20x previous estimates)</a:t>
            </a:r>
          </a:p>
          <a:p>
            <a:r>
              <a:rPr lang="en-GB" dirty="0" smtClean="0"/>
              <a:t>7-9% BC conversion v wood @ 0.5% </a:t>
            </a:r>
          </a:p>
          <a:p>
            <a:r>
              <a:rPr lang="en-GB" dirty="0" smtClean="0"/>
              <a:t>89% particulate escapes the home</a:t>
            </a:r>
          </a:p>
          <a:p>
            <a:r>
              <a:rPr lang="en-GB" dirty="0"/>
              <a:t>N</a:t>
            </a:r>
            <a:r>
              <a:rPr lang="en-GB" dirty="0" smtClean="0"/>
              <a:t>o equalising / mitigating emissions  </a:t>
            </a:r>
          </a:p>
          <a:p>
            <a:r>
              <a:rPr lang="en-GB" dirty="0" smtClean="0"/>
              <a:t>Responsible for 3% of BC emissions globally</a:t>
            </a:r>
            <a:endParaRPr lang="en-GB" dirty="0"/>
          </a:p>
          <a:p>
            <a:pPr marL="0" indent="0">
              <a:buNone/>
            </a:pPr>
            <a:endParaRPr lang="en-GB" dirty="0"/>
          </a:p>
        </p:txBody>
      </p:sp>
    </p:spTree>
    <p:extLst>
      <p:ext uri="{BB962C8B-B14F-4D97-AF65-F5344CB8AC3E}">
        <p14:creationId xmlns:p14="http://schemas.microsoft.com/office/powerpoint/2010/main" val="38818840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6"/>
          <p:cNvGrpSpPr/>
          <p:nvPr/>
        </p:nvGrpSpPr>
        <p:grpSpPr>
          <a:xfrm>
            <a:off x="-781774" y="3933056"/>
            <a:ext cx="10610358" cy="900000"/>
            <a:chOff x="-365995" y="188640"/>
            <a:chExt cx="10610358" cy="900000"/>
          </a:xfrm>
        </p:grpSpPr>
        <p:grpSp>
          <p:nvGrpSpPr>
            <p:cNvPr id="228" name="Group 227"/>
            <p:cNvGrpSpPr/>
            <p:nvPr/>
          </p:nvGrpSpPr>
          <p:grpSpPr>
            <a:xfrm>
              <a:off x="-365995" y="188640"/>
              <a:ext cx="2792043" cy="900000"/>
              <a:chOff x="-365995" y="188640"/>
              <a:chExt cx="2792043" cy="900000"/>
            </a:xfrm>
          </p:grpSpPr>
          <p:pic>
            <p:nvPicPr>
              <p:cNvPr id="241" name="Picture 24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42" name="Picture 24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43" name="Picture 24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29" name="Group 228"/>
            <p:cNvGrpSpPr/>
            <p:nvPr/>
          </p:nvGrpSpPr>
          <p:grpSpPr>
            <a:xfrm>
              <a:off x="2264773" y="188640"/>
              <a:ext cx="2792043" cy="900000"/>
              <a:chOff x="-365995" y="188640"/>
              <a:chExt cx="2792043" cy="900000"/>
            </a:xfrm>
          </p:grpSpPr>
          <p:pic>
            <p:nvPicPr>
              <p:cNvPr id="238" name="Picture 23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39" name="Picture 23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40" name="Picture 23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30" name="Group 229"/>
            <p:cNvGrpSpPr/>
            <p:nvPr/>
          </p:nvGrpSpPr>
          <p:grpSpPr>
            <a:xfrm>
              <a:off x="4860032" y="188640"/>
              <a:ext cx="2792043" cy="900000"/>
              <a:chOff x="-365995" y="188640"/>
              <a:chExt cx="2792043" cy="900000"/>
            </a:xfrm>
          </p:grpSpPr>
          <p:pic>
            <p:nvPicPr>
              <p:cNvPr id="235" name="Picture 23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36" name="Picture 23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37" name="Picture 23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31" name="Group 230"/>
            <p:cNvGrpSpPr/>
            <p:nvPr/>
          </p:nvGrpSpPr>
          <p:grpSpPr>
            <a:xfrm>
              <a:off x="7452320" y="188640"/>
              <a:ext cx="2792043" cy="900000"/>
              <a:chOff x="-365995" y="188640"/>
              <a:chExt cx="2792043" cy="900000"/>
            </a:xfrm>
          </p:grpSpPr>
          <p:pic>
            <p:nvPicPr>
              <p:cNvPr id="232" name="Picture 23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33" name="Picture 23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34" name="Picture 23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sp>
        <p:nvSpPr>
          <p:cNvPr id="138" name="Rectangle 137"/>
          <p:cNvSpPr>
            <a:spLocks/>
          </p:cNvSpPr>
          <p:nvPr/>
        </p:nvSpPr>
        <p:spPr>
          <a:xfrm>
            <a:off x="-36512" y="0"/>
            <a:ext cx="9180000" cy="7028640"/>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6" name="Group 345"/>
          <p:cNvGrpSpPr/>
          <p:nvPr/>
        </p:nvGrpSpPr>
        <p:grpSpPr>
          <a:xfrm>
            <a:off x="-780086" y="-190644"/>
            <a:ext cx="10722467" cy="8012132"/>
            <a:chOff x="-549904" y="188640"/>
            <a:chExt cx="10403670" cy="7652092"/>
          </a:xfrm>
        </p:grpSpPr>
        <p:grpSp>
          <p:nvGrpSpPr>
            <p:cNvPr id="158" name="Group 157"/>
            <p:cNvGrpSpPr/>
            <p:nvPr/>
          </p:nvGrpSpPr>
          <p:grpSpPr>
            <a:xfrm>
              <a:off x="-365995" y="188640"/>
              <a:ext cx="9731974" cy="900000"/>
              <a:chOff x="-365995" y="188640"/>
              <a:chExt cx="9731974" cy="900000"/>
            </a:xfrm>
          </p:grpSpPr>
          <p:grpSp>
            <p:nvGrpSpPr>
              <p:cNvPr id="145" name="Group 144"/>
              <p:cNvGrpSpPr/>
              <p:nvPr/>
            </p:nvGrpSpPr>
            <p:grpSpPr>
              <a:xfrm>
                <a:off x="-365995" y="188640"/>
                <a:ext cx="2792043" cy="900000"/>
                <a:chOff x="-365995" y="188640"/>
                <a:chExt cx="2792043" cy="900000"/>
              </a:xfrm>
            </p:grpSpPr>
            <p:pic>
              <p:nvPicPr>
                <p:cNvPr id="142" name="Picture 14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43" name="Picture 14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44" name="Picture 14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46" name="Group 145"/>
              <p:cNvGrpSpPr/>
              <p:nvPr/>
            </p:nvGrpSpPr>
            <p:grpSpPr>
              <a:xfrm>
                <a:off x="2264773" y="188640"/>
                <a:ext cx="2792043" cy="900000"/>
                <a:chOff x="-365995" y="188640"/>
                <a:chExt cx="2792043" cy="900000"/>
              </a:xfrm>
            </p:grpSpPr>
            <p:pic>
              <p:nvPicPr>
                <p:cNvPr id="147" name="Picture 14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48" name="Picture 14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49" name="Picture 14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50" name="Group 149"/>
              <p:cNvGrpSpPr/>
              <p:nvPr/>
            </p:nvGrpSpPr>
            <p:grpSpPr>
              <a:xfrm>
                <a:off x="4860032" y="188640"/>
                <a:ext cx="2792043" cy="900000"/>
                <a:chOff x="-365995" y="188640"/>
                <a:chExt cx="2792043" cy="900000"/>
              </a:xfrm>
            </p:grpSpPr>
            <p:pic>
              <p:nvPicPr>
                <p:cNvPr id="151" name="Picture 15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52" name="Picture 15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53" name="Picture 15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54" name="Group 153"/>
              <p:cNvGrpSpPr/>
              <p:nvPr/>
            </p:nvGrpSpPr>
            <p:grpSpPr>
              <a:xfrm>
                <a:off x="7452320" y="188640"/>
                <a:ext cx="1913659" cy="900000"/>
                <a:chOff x="-365995" y="188640"/>
                <a:chExt cx="1913659" cy="900000"/>
              </a:xfrm>
            </p:grpSpPr>
            <p:pic>
              <p:nvPicPr>
                <p:cNvPr id="155" name="Picture 15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56" name="Picture 15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grpSp>
        </p:grpSp>
        <p:grpSp>
          <p:nvGrpSpPr>
            <p:cNvPr id="159" name="Group 158"/>
            <p:cNvGrpSpPr/>
            <p:nvPr/>
          </p:nvGrpSpPr>
          <p:grpSpPr>
            <a:xfrm>
              <a:off x="-133702" y="944824"/>
              <a:ext cx="9746262" cy="900000"/>
              <a:chOff x="498101" y="188640"/>
              <a:chExt cx="9746262" cy="900000"/>
            </a:xfrm>
          </p:grpSpPr>
          <p:grpSp>
            <p:nvGrpSpPr>
              <p:cNvPr id="160" name="Group 159"/>
              <p:cNvGrpSpPr/>
              <p:nvPr/>
            </p:nvGrpSpPr>
            <p:grpSpPr>
              <a:xfrm>
                <a:off x="498101" y="188640"/>
                <a:ext cx="1927947" cy="900000"/>
                <a:chOff x="498101" y="188640"/>
                <a:chExt cx="1927947" cy="900000"/>
              </a:xfrm>
            </p:grpSpPr>
            <p:pic>
              <p:nvPicPr>
                <p:cNvPr id="174" name="Picture 17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75" name="Picture 17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61" name="Group 160"/>
              <p:cNvGrpSpPr/>
              <p:nvPr/>
            </p:nvGrpSpPr>
            <p:grpSpPr>
              <a:xfrm>
                <a:off x="2264773" y="188640"/>
                <a:ext cx="2792043" cy="900000"/>
                <a:chOff x="-365995" y="188640"/>
                <a:chExt cx="2792043" cy="900000"/>
              </a:xfrm>
            </p:grpSpPr>
            <p:pic>
              <p:nvPicPr>
                <p:cNvPr id="170" name="Picture 16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71" name="Picture 17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72" name="Picture 17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62" name="Group 161"/>
              <p:cNvGrpSpPr/>
              <p:nvPr/>
            </p:nvGrpSpPr>
            <p:grpSpPr>
              <a:xfrm>
                <a:off x="4860032" y="188640"/>
                <a:ext cx="2792043" cy="900000"/>
                <a:chOff x="-365995" y="188640"/>
                <a:chExt cx="2792043" cy="900000"/>
              </a:xfrm>
            </p:grpSpPr>
            <p:pic>
              <p:nvPicPr>
                <p:cNvPr id="167" name="Picture 16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68" name="Picture 16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69" name="Picture 16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63" name="Group 162"/>
              <p:cNvGrpSpPr/>
              <p:nvPr/>
            </p:nvGrpSpPr>
            <p:grpSpPr>
              <a:xfrm>
                <a:off x="7452320" y="188640"/>
                <a:ext cx="2792043" cy="900000"/>
                <a:chOff x="-365995" y="188640"/>
                <a:chExt cx="2792043" cy="900000"/>
              </a:xfrm>
            </p:grpSpPr>
            <p:pic>
              <p:nvPicPr>
                <p:cNvPr id="164" name="Picture 16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65" name="Picture 16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66" name="Picture 16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176" name="Group 175"/>
            <p:cNvGrpSpPr/>
            <p:nvPr/>
          </p:nvGrpSpPr>
          <p:grpSpPr>
            <a:xfrm>
              <a:off x="107504" y="1736912"/>
              <a:ext cx="9746262" cy="900000"/>
              <a:chOff x="498101" y="188640"/>
              <a:chExt cx="9746262" cy="900000"/>
            </a:xfrm>
          </p:grpSpPr>
          <p:grpSp>
            <p:nvGrpSpPr>
              <p:cNvPr id="177" name="Group 176"/>
              <p:cNvGrpSpPr/>
              <p:nvPr/>
            </p:nvGrpSpPr>
            <p:grpSpPr>
              <a:xfrm>
                <a:off x="498101" y="188640"/>
                <a:ext cx="1927947" cy="900000"/>
                <a:chOff x="498101" y="188640"/>
                <a:chExt cx="1927947" cy="900000"/>
              </a:xfrm>
            </p:grpSpPr>
            <p:pic>
              <p:nvPicPr>
                <p:cNvPr id="191" name="Picture 19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92" name="Picture 19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78" name="Group 177"/>
              <p:cNvGrpSpPr/>
              <p:nvPr/>
            </p:nvGrpSpPr>
            <p:grpSpPr>
              <a:xfrm>
                <a:off x="2264773" y="188640"/>
                <a:ext cx="2792043" cy="900000"/>
                <a:chOff x="-365995" y="188640"/>
                <a:chExt cx="2792043" cy="900000"/>
              </a:xfrm>
            </p:grpSpPr>
            <p:pic>
              <p:nvPicPr>
                <p:cNvPr id="187" name="Picture 18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88" name="Picture 18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89" name="Picture 18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79" name="Group 178"/>
              <p:cNvGrpSpPr/>
              <p:nvPr/>
            </p:nvGrpSpPr>
            <p:grpSpPr>
              <a:xfrm>
                <a:off x="4860032" y="188640"/>
                <a:ext cx="2792043" cy="900000"/>
                <a:chOff x="-365995" y="188640"/>
                <a:chExt cx="2792043" cy="900000"/>
              </a:xfrm>
            </p:grpSpPr>
            <p:pic>
              <p:nvPicPr>
                <p:cNvPr id="184" name="Picture 18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85" name="Picture 18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86" name="Picture 18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80" name="Group 179"/>
              <p:cNvGrpSpPr/>
              <p:nvPr/>
            </p:nvGrpSpPr>
            <p:grpSpPr>
              <a:xfrm>
                <a:off x="7452320" y="188640"/>
                <a:ext cx="2792043" cy="900000"/>
                <a:chOff x="-365995" y="188640"/>
                <a:chExt cx="2792043" cy="900000"/>
              </a:xfrm>
            </p:grpSpPr>
            <p:pic>
              <p:nvPicPr>
                <p:cNvPr id="181" name="Picture 18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82" name="Picture 18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183" name="Picture 18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193" name="Group 192"/>
            <p:cNvGrpSpPr/>
            <p:nvPr/>
          </p:nvGrpSpPr>
          <p:grpSpPr>
            <a:xfrm>
              <a:off x="395536" y="2490512"/>
              <a:ext cx="8867878" cy="900000"/>
              <a:chOff x="498101" y="188640"/>
              <a:chExt cx="8867878" cy="900000"/>
            </a:xfrm>
          </p:grpSpPr>
          <p:grpSp>
            <p:nvGrpSpPr>
              <p:cNvPr id="194" name="Group 193"/>
              <p:cNvGrpSpPr/>
              <p:nvPr/>
            </p:nvGrpSpPr>
            <p:grpSpPr>
              <a:xfrm>
                <a:off x="498101" y="188640"/>
                <a:ext cx="1927947" cy="900000"/>
                <a:chOff x="498101" y="188640"/>
                <a:chExt cx="1927947" cy="900000"/>
              </a:xfrm>
            </p:grpSpPr>
            <p:pic>
              <p:nvPicPr>
                <p:cNvPr id="208" name="Picture 20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09" name="Picture 20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95" name="Group 194"/>
              <p:cNvGrpSpPr/>
              <p:nvPr/>
            </p:nvGrpSpPr>
            <p:grpSpPr>
              <a:xfrm>
                <a:off x="2264773" y="188640"/>
                <a:ext cx="2792043" cy="900000"/>
                <a:chOff x="-365995" y="188640"/>
                <a:chExt cx="2792043" cy="900000"/>
              </a:xfrm>
            </p:grpSpPr>
            <p:pic>
              <p:nvPicPr>
                <p:cNvPr id="204" name="Picture 20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05" name="Picture 20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06" name="Picture 20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96" name="Group 195"/>
              <p:cNvGrpSpPr/>
              <p:nvPr/>
            </p:nvGrpSpPr>
            <p:grpSpPr>
              <a:xfrm>
                <a:off x="4860032" y="188640"/>
                <a:ext cx="2792043" cy="900000"/>
                <a:chOff x="-365995" y="188640"/>
                <a:chExt cx="2792043" cy="900000"/>
              </a:xfrm>
            </p:grpSpPr>
            <p:pic>
              <p:nvPicPr>
                <p:cNvPr id="201" name="Picture 20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02" name="Picture 20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03" name="Picture 20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197" name="Group 196"/>
              <p:cNvGrpSpPr/>
              <p:nvPr/>
            </p:nvGrpSpPr>
            <p:grpSpPr>
              <a:xfrm>
                <a:off x="7452320" y="188640"/>
                <a:ext cx="1913659" cy="900000"/>
                <a:chOff x="-365995" y="188640"/>
                <a:chExt cx="1913659" cy="900000"/>
              </a:xfrm>
            </p:grpSpPr>
            <p:pic>
              <p:nvPicPr>
                <p:cNvPr id="198" name="Picture 19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199" name="Picture 19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grpSp>
        </p:grpSp>
        <p:grpSp>
          <p:nvGrpSpPr>
            <p:cNvPr id="210" name="Group 209"/>
            <p:cNvGrpSpPr/>
            <p:nvPr/>
          </p:nvGrpSpPr>
          <p:grpSpPr>
            <a:xfrm>
              <a:off x="-224950" y="3196316"/>
              <a:ext cx="9746262" cy="900000"/>
              <a:chOff x="498101" y="188640"/>
              <a:chExt cx="9746262" cy="900000"/>
            </a:xfrm>
          </p:grpSpPr>
          <p:grpSp>
            <p:nvGrpSpPr>
              <p:cNvPr id="211" name="Group 210"/>
              <p:cNvGrpSpPr/>
              <p:nvPr/>
            </p:nvGrpSpPr>
            <p:grpSpPr>
              <a:xfrm>
                <a:off x="498101" y="188640"/>
                <a:ext cx="1927947" cy="900000"/>
                <a:chOff x="498101" y="188640"/>
                <a:chExt cx="1927947" cy="900000"/>
              </a:xfrm>
            </p:grpSpPr>
            <p:pic>
              <p:nvPicPr>
                <p:cNvPr id="225" name="Picture 22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26" name="Picture 22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12" name="Group 211"/>
              <p:cNvGrpSpPr/>
              <p:nvPr/>
            </p:nvGrpSpPr>
            <p:grpSpPr>
              <a:xfrm>
                <a:off x="2264773" y="188640"/>
                <a:ext cx="2792043" cy="900000"/>
                <a:chOff x="-365995" y="188640"/>
                <a:chExt cx="2792043" cy="900000"/>
              </a:xfrm>
            </p:grpSpPr>
            <p:pic>
              <p:nvPicPr>
                <p:cNvPr id="221" name="Picture 22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22" name="Picture 22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23" name="Picture 22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13" name="Group 212"/>
              <p:cNvGrpSpPr/>
              <p:nvPr/>
            </p:nvGrpSpPr>
            <p:grpSpPr>
              <a:xfrm>
                <a:off x="4860032" y="188640"/>
                <a:ext cx="2792043" cy="900000"/>
                <a:chOff x="-365995" y="188640"/>
                <a:chExt cx="2792043" cy="900000"/>
              </a:xfrm>
            </p:grpSpPr>
            <p:pic>
              <p:nvPicPr>
                <p:cNvPr id="218" name="Picture 21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19" name="Picture 21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20" name="Picture 21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14" name="Group 213"/>
              <p:cNvGrpSpPr/>
              <p:nvPr/>
            </p:nvGrpSpPr>
            <p:grpSpPr>
              <a:xfrm>
                <a:off x="7452320" y="188640"/>
                <a:ext cx="2792043" cy="900000"/>
                <a:chOff x="-365995" y="188640"/>
                <a:chExt cx="2792043" cy="900000"/>
              </a:xfrm>
            </p:grpSpPr>
            <p:pic>
              <p:nvPicPr>
                <p:cNvPr id="215" name="Picture 21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16" name="Picture 21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17" name="Picture 21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244" name="Group 243"/>
            <p:cNvGrpSpPr/>
            <p:nvPr/>
          </p:nvGrpSpPr>
          <p:grpSpPr>
            <a:xfrm>
              <a:off x="81899" y="3933056"/>
              <a:ext cx="9746262" cy="900000"/>
              <a:chOff x="498101" y="188640"/>
              <a:chExt cx="9746262" cy="900000"/>
            </a:xfrm>
          </p:grpSpPr>
          <p:grpSp>
            <p:nvGrpSpPr>
              <p:cNvPr id="245" name="Group 244"/>
              <p:cNvGrpSpPr/>
              <p:nvPr/>
            </p:nvGrpSpPr>
            <p:grpSpPr>
              <a:xfrm>
                <a:off x="498101" y="188640"/>
                <a:ext cx="1927947" cy="900000"/>
                <a:chOff x="498101" y="188640"/>
                <a:chExt cx="1927947" cy="900000"/>
              </a:xfrm>
            </p:grpSpPr>
            <p:pic>
              <p:nvPicPr>
                <p:cNvPr id="259" name="Picture 25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60" name="Picture 25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46" name="Group 245"/>
              <p:cNvGrpSpPr/>
              <p:nvPr/>
            </p:nvGrpSpPr>
            <p:grpSpPr>
              <a:xfrm>
                <a:off x="2264773" y="188640"/>
                <a:ext cx="2792043" cy="900000"/>
                <a:chOff x="-365995" y="188640"/>
                <a:chExt cx="2792043" cy="900000"/>
              </a:xfrm>
            </p:grpSpPr>
            <p:pic>
              <p:nvPicPr>
                <p:cNvPr id="255" name="Picture 25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56" name="Picture 25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57" name="Picture 25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47" name="Group 246"/>
              <p:cNvGrpSpPr/>
              <p:nvPr/>
            </p:nvGrpSpPr>
            <p:grpSpPr>
              <a:xfrm>
                <a:off x="4860032" y="188640"/>
                <a:ext cx="2792043" cy="900000"/>
                <a:chOff x="-365995" y="188640"/>
                <a:chExt cx="2792043" cy="900000"/>
              </a:xfrm>
            </p:grpSpPr>
            <p:pic>
              <p:nvPicPr>
                <p:cNvPr id="252" name="Picture 25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53" name="Picture 25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54" name="Picture 25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48" name="Group 247"/>
              <p:cNvGrpSpPr/>
              <p:nvPr/>
            </p:nvGrpSpPr>
            <p:grpSpPr>
              <a:xfrm>
                <a:off x="7452320" y="188640"/>
                <a:ext cx="2792043" cy="900000"/>
                <a:chOff x="-365995" y="188640"/>
                <a:chExt cx="2792043" cy="900000"/>
              </a:xfrm>
            </p:grpSpPr>
            <p:pic>
              <p:nvPicPr>
                <p:cNvPr id="249" name="Picture 24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50" name="Picture 24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51" name="Picture 25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261" name="Group 260"/>
            <p:cNvGrpSpPr/>
            <p:nvPr/>
          </p:nvGrpSpPr>
          <p:grpSpPr>
            <a:xfrm>
              <a:off x="-549904" y="4689240"/>
              <a:ext cx="9746262" cy="900000"/>
              <a:chOff x="498101" y="188640"/>
              <a:chExt cx="9746262" cy="900000"/>
            </a:xfrm>
          </p:grpSpPr>
          <p:grpSp>
            <p:nvGrpSpPr>
              <p:cNvPr id="262" name="Group 261"/>
              <p:cNvGrpSpPr/>
              <p:nvPr/>
            </p:nvGrpSpPr>
            <p:grpSpPr>
              <a:xfrm>
                <a:off x="498101" y="188640"/>
                <a:ext cx="1927947" cy="900000"/>
                <a:chOff x="498101" y="188640"/>
                <a:chExt cx="1927947" cy="900000"/>
              </a:xfrm>
            </p:grpSpPr>
            <p:pic>
              <p:nvPicPr>
                <p:cNvPr id="276" name="Picture 27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77" name="Picture 27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63" name="Group 262"/>
              <p:cNvGrpSpPr/>
              <p:nvPr/>
            </p:nvGrpSpPr>
            <p:grpSpPr>
              <a:xfrm>
                <a:off x="2264773" y="188640"/>
                <a:ext cx="2792043" cy="900000"/>
                <a:chOff x="-365995" y="188640"/>
                <a:chExt cx="2792043" cy="900000"/>
              </a:xfrm>
            </p:grpSpPr>
            <p:pic>
              <p:nvPicPr>
                <p:cNvPr id="272" name="Picture 27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73" name="Picture 27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74" name="Picture 27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64" name="Group 263"/>
              <p:cNvGrpSpPr/>
              <p:nvPr/>
            </p:nvGrpSpPr>
            <p:grpSpPr>
              <a:xfrm>
                <a:off x="4860032" y="188640"/>
                <a:ext cx="2792043" cy="900000"/>
                <a:chOff x="-365995" y="188640"/>
                <a:chExt cx="2792043" cy="900000"/>
              </a:xfrm>
            </p:grpSpPr>
            <p:pic>
              <p:nvPicPr>
                <p:cNvPr id="269" name="Picture 26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70" name="Picture 26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71" name="Picture 27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65" name="Group 264"/>
              <p:cNvGrpSpPr/>
              <p:nvPr/>
            </p:nvGrpSpPr>
            <p:grpSpPr>
              <a:xfrm>
                <a:off x="7452320" y="188640"/>
                <a:ext cx="2792043" cy="900000"/>
                <a:chOff x="-365995" y="188640"/>
                <a:chExt cx="2792043" cy="900000"/>
              </a:xfrm>
            </p:grpSpPr>
            <p:pic>
              <p:nvPicPr>
                <p:cNvPr id="266" name="Picture 26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67" name="Picture 26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68" name="Picture 26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278" name="Group 277"/>
            <p:cNvGrpSpPr/>
            <p:nvPr/>
          </p:nvGrpSpPr>
          <p:grpSpPr>
            <a:xfrm>
              <a:off x="-308698" y="5481328"/>
              <a:ext cx="9746262" cy="900000"/>
              <a:chOff x="498101" y="188640"/>
              <a:chExt cx="9746262" cy="900000"/>
            </a:xfrm>
          </p:grpSpPr>
          <p:grpSp>
            <p:nvGrpSpPr>
              <p:cNvPr id="279" name="Group 278"/>
              <p:cNvGrpSpPr/>
              <p:nvPr/>
            </p:nvGrpSpPr>
            <p:grpSpPr>
              <a:xfrm>
                <a:off x="498101" y="188640"/>
                <a:ext cx="1927947" cy="900000"/>
                <a:chOff x="498101" y="188640"/>
                <a:chExt cx="1927947" cy="900000"/>
              </a:xfrm>
            </p:grpSpPr>
            <p:pic>
              <p:nvPicPr>
                <p:cNvPr id="293" name="Picture 29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94" name="Picture 29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80" name="Group 279"/>
              <p:cNvGrpSpPr/>
              <p:nvPr/>
            </p:nvGrpSpPr>
            <p:grpSpPr>
              <a:xfrm>
                <a:off x="2264773" y="188640"/>
                <a:ext cx="2792043" cy="900000"/>
                <a:chOff x="-365995" y="188640"/>
                <a:chExt cx="2792043" cy="900000"/>
              </a:xfrm>
            </p:grpSpPr>
            <p:pic>
              <p:nvPicPr>
                <p:cNvPr id="289" name="Picture 28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90" name="Picture 28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91" name="Picture 29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81" name="Group 280"/>
              <p:cNvGrpSpPr/>
              <p:nvPr/>
            </p:nvGrpSpPr>
            <p:grpSpPr>
              <a:xfrm>
                <a:off x="4860032" y="188640"/>
                <a:ext cx="2792043" cy="900000"/>
                <a:chOff x="-365995" y="188640"/>
                <a:chExt cx="2792043" cy="900000"/>
              </a:xfrm>
            </p:grpSpPr>
            <p:pic>
              <p:nvPicPr>
                <p:cNvPr id="286" name="Picture 28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87" name="Picture 28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88" name="Picture 28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82" name="Group 281"/>
              <p:cNvGrpSpPr/>
              <p:nvPr/>
            </p:nvGrpSpPr>
            <p:grpSpPr>
              <a:xfrm>
                <a:off x="7452320" y="188640"/>
                <a:ext cx="2792043" cy="900000"/>
                <a:chOff x="-365995" y="188640"/>
                <a:chExt cx="2792043" cy="900000"/>
              </a:xfrm>
            </p:grpSpPr>
            <p:pic>
              <p:nvPicPr>
                <p:cNvPr id="283" name="Picture 28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284" name="Picture 28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285" name="Picture 28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295" name="Group 294"/>
            <p:cNvGrpSpPr/>
            <p:nvPr/>
          </p:nvGrpSpPr>
          <p:grpSpPr>
            <a:xfrm>
              <a:off x="-20666" y="6234928"/>
              <a:ext cx="9746262" cy="900000"/>
              <a:chOff x="498101" y="188640"/>
              <a:chExt cx="9746262" cy="900000"/>
            </a:xfrm>
          </p:grpSpPr>
          <p:grpSp>
            <p:nvGrpSpPr>
              <p:cNvPr id="296" name="Group 295"/>
              <p:cNvGrpSpPr/>
              <p:nvPr/>
            </p:nvGrpSpPr>
            <p:grpSpPr>
              <a:xfrm>
                <a:off x="498101" y="188640"/>
                <a:ext cx="1927947" cy="900000"/>
                <a:chOff x="498101" y="188640"/>
                <a:chExt cx="1927947" cy="900000"/>
              </a:xfrm>
            </p:grpSpPr>
            <p:pic>
              <p:nvPicPr>
                <p:cNvPr id="310" name="Picture 30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11" name="Picture 31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97" name="Group 296"/>
              <p:cNvGrpSpPr/>
              <p:nvPr/>
            </p:nvGrpSpPr>
            <p:grpSpPr>
              <a:xfrm>
                <a:off x="2264773" y="188640"/>
                <a:ext cx="2792043" cy="900000"/>
                <a:chOff x="-365995" y="188640"/>
                <a:chExt cx="2792043" cy="900000"/>
              </a:xfrm>
            </p:grpSpPr>
            <p:pic>
              <p:nvPicPr>
                <p:cNvPr id="306" name="Picture 305"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307" name="Picture 30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08" name="Picture 30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98" name="Group 297"/>
              <p:cNvGrpSpPr/>
              <p:nvPr/>
            </p:nvGrpSpPr>
            <p:grpSpPr>
              <a:xfrm>
                <a:off x="4860032" y="188640"/>
                <a:ext cx="2792043" cy="900000"/>
                <a:chOff x="-365995" y="188640"/>
                <a:chExt cx="2792043" cy="900000"/>
              </a:xfrm>
            </p:grpSpPr>
            <p:pic>
              <p:nvPicPr>
                <p:cNvPr id="303" name="Picture 30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304" name="Picture 30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05" name="Picture 30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299" name="Group 298"/>
              <p:cNvGrpSpPr/>
              <p:nvPr/>
            </p:nvGrpSpPr>
            <p:grpSpPr>
              <a:xfrm>
                <a:off x="7452320" y="188640"/>
                <a:ext cx="2792043" cy="900000"/>
                <a:chOff x="-365995" y="188640"/>
                <a:chExt cx="2792043" cy="900000"/>
              </a:xfrm>
            </p:grpSpPr>
            <p:pic>
              <p:nvPicPr>
                <p:cNvPr id="300" name="Picture 29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301" name="Picture 30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02" name="Picture 30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nvGrpSpPr>
            <p:cNvPr id="312" name="Group 311"/>
            <p:cNvGrpSpPr/>
            <p:nvPr/>
          </p:nvGrpSpPr>
          <p:grpSpPr>
            <a:xfrm>
              <a:off x="237232" y="6940732"/>
              <a:ext cx="8867878" cy="900000"/>
              <a:chOff x="1376485" y="188640"/>
              <a:chExt cx="8867878" cy="900000"/>
            </a:xfrm>
          </p:grpSpPr>
          <p:pic>
            <p:nvPicPr>
              <p:cNvPr id="328" name="Picture 32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nvGrpSpPr>
              <p:cNvPr id="314" name="Group 313"/>
              <p:cNvGrpSpPr/>
              <p:nvPr/>
            </p:nvGrpSpPr>
            <p:grpSpPr>
              <a:xfrm>
                <a:off x="2264773" y="188640"/>
                <a:ext cx="2792043" cy="900000"/>
                <a:chOff x="-365995" y="188640"/>
                <a:chExt cx="2792043" cy="900000"/>
              </a:xfrm>
            </p:grpSpPr>
            <p:pic>
              <p:nvPicPr>
                <p:cNvPr id="323" name="Picture 322"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324" name="Picture 323"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25" name="Picture 324"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315" name="Group 314"/>
              <p:cNvGrpSpPr/>
              <p:nvPr/>
            </p:nvGrpSpPr>
            <p:grpSpPr>
              <a:xfrm>
                <a:off x="4860032" y="188640"/>
                <a:ext cx="2792043" cy="900000"/>
                <a:chOff x="-365995" y="188640"/>
                <a:chExt cx="2792043" cy="900000"/>
              </a:xfrm>
            </p:grpSpPr>
            <p:pic>
              <p:nvPicPr>
                <p:cNvPr id="320" name="Picture 319"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321" name="Picture 320"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22" name="Picture 321"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nvGrpSpPr>
              <p:cNvPr id="316" name="Group 315"/>
              <p:cNvGrpSpPr/>
              <p:nvPr/>
            </p:nvGrpSpPr>
            <p:grpSpPr>
              <a:xfrm>
                <a:off x="7452320" y="188640"/>
                <a:ext cx="2792043" cy="900000"/>
                <a:chOff x="-365995" y="188640"/>
                <a:chExt cx="2792043" cy="900000"/>
              </a:xfrm>
            </p:grpSpPr>
            <p:pic>
              <p:nvPicPr>
                <p:cNvPr id="317" name="Picture 316"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5" y="188640"/>
                  <a:ext cx="1049563" cy="900000"/>
                </a:xfrm>
                <a:prstGeom prst="rect">
                  <a:avLst/>
                </a:prstGeom>
              </p:spPr>
            </p:pic>
            <p:pic>
              <p:nvPicPr>
                <p:cNvPr id="318" name="Picture 317"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1" y="188640"/>
                  <a:ext cx="1049563" cy="900000"/>
                </a:xfrm>
                <a:prstGeom prst="rect">
                  <a:avLst/>
                </a:prstGeom>
              </p:spPr>
            </p:pic>
            <p:pic>
              <p:nvPicPr>
                <p:cNvPr id="319" name="Picture 318" descr="Black-Umbrella-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85" y="188640"/>
                  <a:ext cx="1049563" cy="900000"/>
                </a:xfrm>
                <a:prstGeom prst="rect">
                  <a:avLst/>
                </a:prstGeom>
              </p:spPr>
            </p:pic>
          </p:grpSp>
        </p:grpSp>
      </p:grpSp>
      <p:sp>
        <p:nvSpPr>
          <p:cNvPr id="2" name="Title 1"/>
          <p:cNvSpPr>
            <a:spLocks noGrp="1"/>
          </p:cNvSpPr>
          <p:nvPr>
            <p:ph type="title"/>
          </p:nvPr>
        </p:nvSpPr>
        <p:spPr>
          <a:xfrm>
            <a:off x="755576" y="980728"/>
            <a:ext cx="7560840" cy="1143000"/>
          </a:xfrm>
          <a:solidFill>
            <a:schemeClr val="bg1">
              <a:lumMod val="95000"/>
              <a:lumOff val="5000"/>
              <a:alpha val="80000"/>
            </a:schemeClr>
          </a:solidFill>
        </p:spPr>
        <p:txBody>
          <a:bodyPr>
            <a:normAutofit/>
          </a:bodyPr>
          <a:lstStyle/>
          <a:p>
            <a:r>
              <a:rPr lang="en-GB" sz="4000" b="1" dirty="0" smtClean="0">
                <a:solidFill>
                  <a:srgbClr val="F58E20"/>
                </a:solidFill>
              </a:rPr>
              <a:t>Black Carbon: </a:t>
            </a:r>
            <a:r>
              <a:rPr lang="en-GB" sz="4000" b="1" dirty="0" smtClean="0"/>
              <a:t>climate effects</a:t>
            </a:r>
            <a:endParaRPr lang="en-GB" sz="4000" b="1" dirty="0"/>
          </a:p>
        </p:txBody>
      </p:sp>
      <p:sp>
        <p:nvSpPr>
          <p:cNvPr id="3" name="Content Placeholder 2"/>
          <p:cNvSpPr>
            <a:spLocks noGrp="1"/>
          </p:cNvSpPr>
          <p:nvPr>
            <p:ph idx="1"/>
          </p:nvPr>
        </p:nvSpPr>
        <p:spPr>
          <a:xfrm>
            <a:off x="755576" y="2204864"/>
            <a:ext cx="7560840" cy="3268959"/>
          </a:xfrm>
          <a:solidFill>
            <a:schemeClr val="bg1">
              <a:lumMod val="95000"/>
              <a:lumOff val="5000"/>
              <a:alpha val="80000"/>
            </a:schemeClr>
          </a:solidFill>
        </p:spPr>
        <p:txBody>
          <a:bodyPr>
            <a:normAutofit fontScale="92500"/>
          </a:bodyPr>
          <a:lstStyle/>
          <a:p>
            <a:r>
              <a:rPr lang="en-GB" dirty="0" smtClean="0"/>
              <a:t>Short life (</a:t>
            </a:r>
            <a:r>
              <a:rPr lang="en-GB" dirty="0" smtClean="0"/>
              <a:t>days/weeks) v CO</a:t>
            </a:r>
            <a:r>
              <a:rPr lang="en-GB" baseline="-25000" dirty="0" smtClean="0"/>
              <a:t>2 </a:t>
            </a:r>
            <a:r>
              <a:rPr lang="en-GB" dirty="0" smtClean="0"/>
              <a:t>(100yrs)</a:t>
            </a:r>
          </a:p>
          <a:p>
            <a:r>
              <a:rPr lang="en-GB" dirty="0" smtClean="0"/>
              <a:t>1g </a:t>
            </a:r>
            <a:r>
              <a:rPr lang="en-GB" dirty="0" smtClean="0"/>
              <a:t>of BC reflections = 10 </a:t>
            </a:r>
            <a:r>
              <a:rPr lang="en-GB" dirty="0" smtClean="0"/>
              <a:t>black umbrellas</a:t>
            </a:r>
          </a:p>
          <a:p>
            <a:r>
              <a:rPr lang="en-GB" dirty="0" smtClean="0"/>
              <a:t>BC w</a:t>
            </a:r>
            <a:r>
              <a:rPr lang="en-GB" dirty="0" smtClean="0"/>
              <a:t>arms the atmosphere many times </a:t>
            </a:r>
            <a:r>
              <a:rPr lang="en-GB" dirty="0" smtClean="0"/>
              <a:t>more in days/weeks than 1g of CO</a:t>
            </a:r>
            <a:r>
              <a:rPr lang="en-GB" baseline="-25000" dirty="0" smtClean="0"/>
              <a:t>2 </a:t>
            </a:r>
            <a:r>
              <a:rPr lang="en-GB" dirty="0" smtClean="0"/>
              <a:t>over 100yrs</a:t>
            </a:r>
          </a:p>
          <a:p>
            <a:r>
              <a:rPr lang="en-GB" dirty="0" smtClean="0"/>
              <a:t>270,000 metric tons </a:t>
            </a:r>
            <a:r>
              <a:rPr lang="en-GB" dirty="0" smtClean="0"/>
              <a:t>BC emitted </a:t>
            </a:r>
            <a:r>
              <a:rPr lang="en-GB" dirty="0" smtClean="0"/>
              <a:t>per </a:t>
            </a:r>
            <a:r>
              <a:rPr lang="en-GB" dirty="0" smtClean="0"/>
              <a:t>annum</a:t>
            </a:r>
            <a:endParaRPr lang="en-GB" dirty="0" smtClean="0"/>
          </a:p>
          <a:p>
            <a:r>
              <a:rPr lang="en-GB" dirty="0" smtClean="0"/>
              <a:t>Macro and micro climate impacts </a:t>
            </a:r>
          </a:p>
          <a:p>
            <a:endParaRPr lang="en-GB" dirty="0"/>
          </a:p>
          <a:p>
            <a:pPr marL="0" indent="0">
              <a:buNone/>
            </a:pPr>
            <a:endParaRPr lang="en-GB" dirty="0"/>
          </a:p>
        </p:txBody>
      </p:sp>
    </p:spTree>
    <p:extLst>
      <p:ext uri="{BB962C8B-B14F-4D97-AF65-F5344CB8AC3E}">
        <p14:creationId xmlns:p14="http://schemas.microsoft.com/office/powerpoint/2010/main" val="20681429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rosene lamp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954376"/>
            <a:ext cx="9000000" cy="12000000"/>
          </a:xfrm>
          <a:prstGeom prst="rect">
            <a:avLst/>
          </a:prstGeom>
        </p:spPr>
      </p:pic>
      <p:sp>
        <p:nvSpPr>
          <p:cNvPr id="2" name="Title 1"/>
          <p:cNvSpPr>
            <a:spLocks noGrp="1"/>
          </p:cNvSpPr>
          <p:nvPr>
            <p:ph type="title"/>
          </p:nvPr>
        </p:nvSpPr>
        <p:spPr>
          <a:xfrm>
            <a:off x="755576" y="980728"/>
            <a:ext cx="7560840" cy="1143000"/>
          </a:xfrm>
          <a:solidFill>
            <a:srgbClr val="7F7F7F">
              <a:alpha val="80000"/>
            </a:srgbClr>
          </a:solidFill>
        </p:spPr>
        <p:txBody>
          <a:bodyPr>
            <a:normAutofit fontScale="90000"/>
          </a:bodyPr>
          <a:lstStyle/>
          <a:p>
            <a:r>
              <a:rPr lang="en-GB" sz="4000" b="1" dirty="0" smtClean="0">
                <a:solidFill>
                  <a:srgbClr val="F58E20"/>
                </a:solidFill>
              </a:rPr>
              <a:t>Kerosene lamps: </a:t>
            </a:r>
            <a:r>
              <a:rPr lang="en-GB" sz="4000" b="1" dirty="0" smtClean="0"/>
              <a:t>“low hanging fruit”</a:t>
            </a:r>
            <a:endParaRPr lang="en-GB" sz="4000" b="1" dirty="0"/>
          </a:p>
        </p:txBody>
      </p:sp>
      <p:sp>
        <p:nvSpPr>
          <p:cNvPr id="3" name="Content Placeholder 2"/>
          <p:cNvSpPr>
            <a:spLocks noGrp="1"/>
          </p:cNvSpPr>
          <p:nvPr>
            <p:ph idx="1"/>
          </p:nvPr>
        </p:nvSpPr>
        <p:spPr>
          <a:xfrm>
            <a:off x="755576" y="2204864"/>
            <a:ext cx="7560840" cy="3268959"/>
          </a:xfrm>
          <a:solidFill>
            <a:srgbClr val="7F7F7F">
              <a:alpha val="60000"/>
            </a:srgbClr>
          </a:solidFill>
        </p:spPr>
        <p:txBody>
          <a:bodyPr>
            <a:normAutofit/>
          </a:bodyPr>
          <a:lstStyle/>
          <a:p>
            <a:pPr marL="0" indent="0">
              <a:buNone/>
            </a:pPr>
            <a:r>
              <a:rPr lang="en-GB" dirty="0"/>
              <a:t>There are no magic bullets that will solve all of our greenhouse gas problems, but replacing kerosene lamps is low-hanging fruit, and we don’t have many examples of that in the climate world,” </a:t>
            </a:r>
          </a:p>
          <a:p>
            <a:pPr marL="0" indent="0">
              <a:buNone/>
            </a:pPr>
            <a:r>
              <a:rPr lang="en-GB" sz="2200" dirty="0" smtClean="0"/>
              <a:t>Prof Kirk </a:t>
            </a:r>
            <a:r>
              <a:rPr lang="en-GB" sz="2200" dirty="0"/>
              <a:t>Smith, </a:t>
            </a:r>
            <a:r>
              <a:rPr lang="en-GB" sz="2200" dirty="0" smtClean="0"/>
              <a:t>UC </a:t>
            </a:r>
            <a:r>
              <a:rPr lang="en-GB" sz="2200" dirty="0"/>
              <a:t>Berkeley’s School of Public Health </a:t>
            </a:r>
            <a:r>
              <a:rPr lang="en-GB" sz="2200" dirty="0" smtClean="0"/>
              <a:t>/ Director </a:t>
            </a:r>
            <a:r>
              <a:rPr lang="en-GB" sz="2200" dirty="0"/>
              <a:t>of the Global Health and Environment Program. </a:t>
            </a:r>
            <a:endParaRPr lang="en-GB" sz="2200"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4851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1-Lwimba-inside-student-Zambia-Steve_Woodw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82" y="-65424"/>
            <a:ext cx="10226578" cy="6806792"/>
          </a:xfrm>
          <a:prstGeom prst="rect">
            <a:avLst/>
          </a:prstGeom>
        </p:spPr>
      </p:pic>
      <p:sp>
        <p:nvSpPr>
          <p:cNvPr id="2" name="Title 1"/>
          <p:cNvSpPr>
            <a:spLocks noGrp="1"/>
          </p:cNvSpPr>
          <p:nvPr>
            <p:ph type="title"/>
          </p:nvPr>
        </p:nvSpPr>
        <p:spPr>
          <a:xfrm>
            <a:off x="755576" y="980728"/>
            <a:ext cx="7560840" cy="1143000"/>
          </a:xfrm>
          <a:solidFill>
            <a:schemeClr val="bg1">
              <a:lumMod val="95000"/>
              <a:lumOff val="5000"/>
              <a:alpha val="65000"/>
            </a:schemeClr>
          </a:solidFill>
        </p:spPr>
        <p:txBody>
          <a:bodyPr>
            <a:normAutofit/>
          </a:bodyPr>
          <a:lstStyle/>
          <a:p>
            <a:r>
              <a:rPr lang="en-GB" sz="4000" b="1" dirty="0" smtClean="0">
                <a:solidFill>
                  <a:srgbClr val="F58E20"/>
                </a:solidFill>
              </a:rPr>
              <a:t>The answer: </a:t>
            </a:r>
            <a:r>
              <a:rPr lang="en-GB" sz="4000" b="1" dirty="0" smtClean="0"/>
              <a:t>“the power of </a:t>
            </a:r>
            <a:r>
              <a:rPr lang="en-GB" sz="4000" b="1" dirty="0" err="1" smtClean="0"/>
              <a:t>pico</a:t>
            </a:r>
            <a:r>
              <a:rPr lang="en-GB" sz="4000" b="1" dirty="0" smtClean="0"/>
              <a:t>”</a:t>
            </a:r>
            <a:endParaRPr lang="en-GB" sz="4000" b="1" dirty="0"/>
          </a:p>
        </p:txBody>
      </p:sp>
      <p:sp>
        <p:nvSpPr>
          <p:cNvPr id="3" name="Content Placeholder 2"/>
          <p:cNvSpPr>
            <a:spLocks noGrp="1"/>
          </p:cNvSpPr>
          <p:nvPr>
            <p:ph idx="1"/>
          </p:nvPr>
        </p:nvSpPr>
        <p:spPr>
          <a:xfrm>
            <a:off x="755576" y="2204864"/>
            <a:ext cx="7560840" cy="3268959"/>
          </a:xfrm>
          <a:solidFill>
            <a:schemeClr val="bg1">
              <a:lumMod val="95000"/>
              <a:lumOff val="5000"/>
              <a:alpha val="60000"/>
            </a:schemeClr>
          </a:solidFill>
        </p:spPr>
        <p:txBody>
          <a:bodyPr>
            <a:normAutofit/>
          </a:bodyPr>
          <a:lstStyle/>
          <a:p>
            <a:r>
              <a:rPr lang="en-GB" dirty="0" smtClean="0"/>
              <a:t>Cheap</a:t>
            </a:r>
            <a:endParaRPr lang="en-GB" dirty="0"/>
          </a:p>
          <a:p>
            <a:r>
              <a:rPr lang="en-GB" dirty="0"/>
              <a:t>Bright</a:t>
            </a:r>
          </a:p>
          <a:p>
            <a:r>
              <a:rPr lang="en-GB" dirty="0" smtClean="0"/>
              <a:t>Durable / warranty</a:t>
            </a:r>
            <a:endParaRPr lang="en-GB" dirty="0"/>
          </a:p>
          <a:p>
            <a:r>
              <a:rPr lang="en-GB" dirty="0"/>
              <a:t>Long </a:t>
            </a:r>
            <a:r>
              <a:rPr lang="en-GB" dirty="0" smtClean="0"/>
              <a:t>lifespan</a:t>
            </a:r>
          </a:p>
          <a:p>
            <a:r>
              <a:rPr lang="en-GB" dirty="0" smtClean="0"/>
              <a:t>No tech transfer / red tape </a:t>
            </a:r>
            <a:endParaRPr lang="en-GB" dirty="0"/>
          </a:p>
          <a:p>
            <a:pPr marL="0" indent="0">
              <a:buNone/>
            </a:pPr>
            <a:endParaRPr lang="en-GB" dirty="0"/>
          </a:p>
        </p:txBody>
      </p:sp>
      <p:pic>
        <p:nvPicPr>
          <p:cNvPr id="4" name="Picture 3" descr="S1-Product-picture-cutou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606" y="3021446"/>
            <a:ext cx="3167978" cy="4223978"/>
          </a:xfrm>
          <a:prstGeom prst="rect">
            <a:avLst/>
          </a:prstGeom>
        </p:spPr>
      </p:pic>
    </p:spTree>
    <p:extLst>
      <p:ext uri="{BB962C8B-B14F-4D97-AF65-F5344CB8AC3E}">
        <p14:creationId xmlns:p14="http://schemas.microsoft.com/office/powerpoint/2010/main" val="29011471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20578"/>
            <a:ext cx="2592288" cy="400110"/>
          </a:xfrm>
          <a:prstGeom prst="rect">
            <a:avLst/>
          </a:prstGeom>
          <a:noFill/>
        </p:spPr>
        <p:txBody>
          <a:bodyPr wrap="square" rtlCol="0">
            <a:spAutoFit/>
          </a:bodyPr>
          <a:lstStyle/>
          <a:p>
            <a:r>
              <a:rPr lang="en-GB" sz="2000" b="1" dirty="0" smtClean="0">
                <a:solidFill>
                  <a:schemeClr val="bg1"/>
                </a:solidFill>
              </a:rPr>
              <a:t>Kerosene lamp</a:t>
            </a:r>
            <a:endParaRPr lang="en-GB" sz="2000" b="1" dirty="0">
              <a:solidFill>
                <a:schemeClr val="bg1"/>
              </a:solidFill>
            </a:endParaRPr>
          </a:p>
        </p:txBody>
      </p:sp>
      <p:sp>
        <p:nvSpPr>
          <p:cNvPr id="7" name="TextBox 6"/>
          <p:cNvSpPr txBox="1"/>
          <p:nvPr/>
        </p:nvSpPr>
        <p:spPr>
          <a:xfrm>
            <a:off x="6300192" y="220578"/>
            <a:ext cx="2592288" cy="523220"/>
          </a:xfrm>
          <a:prstGeom prst="rect">
            <a:avLst/>
          </a:prstGeom>
          <a:noFill/>
        </p:spPr>
        <p:txBody>
          <a:bodyPr wrap="square" rtlCol="0">
            <a:spAutoFit/>
          </a:bodyPr>
          <a:lstStyle/>
          <a:p>
            <a:pPr algn="r"/>
            <a:r>
              <a:rPr lang="en-GB" sz="2800" b="1" dirty="0" smtClean="0">
                <a:solidFill>
                  <a:schemeClr val="bg1"/>
                </a:solidFill>
              </a:rPr>
              <a:t>Solar light</a:t>
            </a:r>
            <a:endParaRPr lang="en-GB" sz="2800" b="1" dirty="0">
              <a:solidFill>
                <a:schemeClr val="bg1"/>
              </a:solidFill>
            </a:endParaRPr>
          </a:p>
        </p:txBody>
      </p:sp>
      <p:sp>
        <p:nvSpPr>
          <p:cNvPr id="8" name="TextBox 7"/>
          <p:cNvSpPr txBox="1"/>
          <p:nvPr/>
        </p:nvSpPr>
        <p:spPr>
          <a:xfrm>
            <a:off x="179512" y="220578"/>
            <a:ext cx="2592288" cy="523220"/>
          </a:xfrm>
          <a:prstGeom prst="rect">
            <a:avLst/>
          </a:prstGeom>
          <a:noFill/>
        </p:spPr>
        <p:txBody>
          <a:bodyPr wrap="square" rtlCol="0">
            <a:spAutoFit/>
          </a:bodyPr>
          <a:lstStyle/>
          <a:p>
            <a:r>
              <a:rPr lang="en-GB" sz="2800" b="1" dirty="0" smtClean="0">
                <a:solidFill>
                  <a:schemeClr val="bg1"/>
                </a:solidFill>
              </a:rPr>
              <a:t>Kerosene lamp</a:t>
            </a:r>
            <a:endParaRPr lang="en-GB" sz="2800" b="1" dirty="0">
              <a:solidFill>
                <a:schemeClr val="bg1"/>
              </a:solidFill>
            </a:endParaRPr>
          </a:p>
        </p:txBody>
      </p:sp>
      <p:pic>
        <p:nvPicPr>
          <p:cNvPr id="6" name="Picture 5" descr="studying with kerosene lam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487" y="3501383"/>
            <a:ext cx="4977025" cy="3311993"/>
          </a:xfrm>
          <a:prstGeom prst="rect">
            <a:avLst/>
          </a:prstGeom>
        </p:spPr>
      </p:pic>
    </p:spTree>
    <p:extLst>
      <p:ext uri="{BB962C8B-B14F-4D97-AF65-F5344CB8AC3E}">
        <p14:creationId xmlns:p14="http://schemas.microsoft.com/office/powerpoint/2010/main" val="28936170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3815</Words>
  <Application>Microsoft Macintosh PowerPoint</Application>
  <PresentationFormat>On-screen Show (4:3)</PresentationFormat>
  <Paragraphs>332</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The issue: 600 million in Africa have no access to electricity </vt:lpstr>
      <vt:lpstr>The answer: Bottom up, demand-led solutions, that fit the end-user context</vt:lpstr>
      <vt:lpstr>The reality: kerosene lamps</vt:lpstr>
      <vt:lpstr>The environment: black carbon</vt:lpstr>
      <vt:lpstr>Black Carbon: climate effects</vt:lpstr>
      <vt:lpstr>Kerosene lamps: “low hanging fruit”</vt:lpstr>
      <vt:lpstr>The answer: “the power of pico”</vt:lpstr>
      <vt:lpstr>PowerPoint Presentation</vt:lpstr>
      <vt:lpstr>PowerPoint Presentation</vt:lpstr>
      <vt:lpstr>Switch to solar: multiple uplifts</vt:lpstr>
      <vt:lpstr>A solution: mend market failure</vt:lpstr>
      <vt:lpstr>Market-building: Challenges</vt:lpstr>
      <vt:lpstr>The big mission:</vt:lpstr>
      <vt:lpstr>Diffusion of innovation: Stages</vt:lpstr>
      <vt:lpstr>PowerPoint Presentation</vt:lpstr>
      <vt:lpstr>Two brands: One Mission</vt:lpstr>
      <vt:lpstr>Trade not aid: a new approach</vt:lpstr>
      <vt:lpstr>Collaborative partners: can you help?</vt:lpstr>
      <vt:lpstr>Thanks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challenging issues facing the developing world today SolarAid</dc:title>
  <dc:creator>Kat Harrison</dc:creator>
  <cp:lastModifiedBy>Pippa Palmer</cp:lastModifiedBy>
  <cp:revision>86</cp:revision>
  <cp:lastPrinted>2013-02-26T10:08:12Z</cp:lastPrinted>
  <dcterms:created xsi:type="dcterms:W3CDTF">2013-02-22T14:46:42Z</dcterms:created>
  <dcterms:modified xsi:type="dcterms:W3CDTF">2013-06-30T17:26:40Z</dcterms:modified>
</cp:coreProperties>
</file>