
<file path=[Content_Types].xml><?xml version="1.0" encoding="utf-8"?>
<Types xmlns="http://schemas.openxmlformats.org/package/2006/content-types">
  <Override PartName="/ppt/diagrams/drawing2.xml" ContentType="application/vnd.ms-office.drawingml.diagramDrawing+xml"/>
  <Override PartName="/ppt/notesSlides/notesSlide4.xml" ContentType="application/vnd.openxmlformats-officedocument.presentationml.notesSlide+xml"/>
  <Override PartName="/ppt/slides/slide9.xml" ContentType="application/vnd.openxmlformats-officedocument.presentationml.slide+xml"/>
  <Override PartName="/ppt/charts/chart4.xml" ContentType="application/vnd.openxmlformats-officedocument.drawingml.chart+xml"/>
  <Override PartName="/ppt/diagrams/data2.xml" ContentType="application/vnd.openxmlformats-officedocument.drawingml.diagramData+xml"/>
  <Default Extension="emf" ContentType="image/x-emf"/>
  <Override PartName="/ppt/slides/slide14.xml" ContentType="application/vnd.openxmlformats-officedocument.presentationml.slide+xml"/>
  <Override PartName="/customXml/itemProps1.xml" ContentType="application/vnd.openxmlformats-officedocument.customXmlProperties+xml"/>
  <Override PartName="/ppt/slideLayouts/slideLayout9.xml" ContentType="application/vnd.openxmlformats-officedocument.presentationml.slideLayout+xml"/>
  <Override PartName="/ppt/slides/slide5.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diagrams/colors1.xml" ContentType="application/vnd.openxmlformats-officedocument.drawingml.diagramColor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ppt/notesSlides/notesSlide16.xml" ContentType="application/vnd.openxmlformats-officedocument.presentationml.notesSlide+xml"/>
  <Override PartName="/docProps/app.xml" ContentType="application/vnd.openxmlformats-officedocument.extended-properties+xml"/>
  <Default Extension="rels" ContentType="application/vnd.openxmlformats-package.relationships+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docProps/custom.xml" ContentType="application/vnd.openxmlformats-officedocument.custom-properties+xml"/>
  <Override PartName="/ppt/slides/slide15.xml" ContentType="application/vnd.openxmlformats-officedocument.presentationml.slide+xml"/>
  <Override PartName="/customXml/itemProps2.xml" ContentType="application/vnd.openxmlformats-officedocument.customXmlProperties+xml"/>
  <Override PartName="/ppt/notesSlides/notesSlide1.xml" ContentType="application/vnd.openxmlformats-officedocument.presentationml.notesSlide+xml"/>
  <Override PartName="/ppt/charts/chart1.xml" ContentType="application/vnd.openxmlformats-officedocument.drawingml.chart+xml"/>
  <Override PartName="/ppt/slides/slide6.xml" ContentType="application/vnd.openxmlformats-officedocument.presentationml.slide+xml"/>
  <Override PartName="/ppt/diagrams/colors2.xml" ContentType="application/vnd.openxmlformats-officedocument.drawingml.diagramColors+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notesSlides/notesSlide6.xml" ContentType="application/vnd.openxmlformats-officedocument.presentationml.notesSlide+xml"/>
  <Override PartName="/ppt/slides/slide16.xml" ContentType="application/vnd.openxmlformats-officedocument.presentationml.slide+xml"/>
  <Override PartName="/customXml/itemProps3.xml" ContentType="application/vnd.openxmlformats-officedocument.customXmlProperties+xml"/>
  <Override PartName="/ppt/notesSlides/notesSlide2.xml" ContentType="application/vnd.openxmlformats-officedocument.presentationml.notesSlide+xml"/>
  <Override PartName="/ppt/slides/slide7.xml" ContentType="application/vnd.openxmlformats-officedocument.presentationml.slide+xml"/>
  <Override PartName="/ppt/charts/chart2.xml" ContentType="application/vnd.openxmlformats-officedocument.drawingml.chart+xml"/>
  <Override PartName="/ppt/presentation.xml" ContentType="application/vnd.openxmlformats-officedocument.presentationml.presentation.main+xml"/>
  <Default Extension="xlsx" ContentType="application/vnd.openxmlformats-officedocument.spreadsheetml.sheet"/>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notesSlides/notesSlide14.xml" ContentType="application/vnd.openxmlformats-officedocument.presentationml.notesSlide+xml"/>
  <Override PartName="/ppt/diagrams/layout2.xml" ContentType="application/vnd.openxmlformats-officedocument.drawingml.diagramLayout+xml"/>
  <Override PartName="/ppt/slideLayouts/slideLayout3.xml" ContentType="application/vnd.openxmlformats-officedocument.presentationml.slideLayout+xml"/>
  <Override PartName="/ppt/diagrams/quickStyle2.xml" ContentType="application/vnd.openxmlformats-officedocument.drawingml.diagramStyl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diagrams/drawing1.xml" ContentType="application/vnd.ms-office.drawingml.diagramDrawing+xml"/>
  <Override PartName="/ppt/slides/slide8.xml" ContentType="application/vnd.openxmlformats-officedocument.presentationml.slide+xml"/>
  <Override PartName="/ppt/charts/chart3.xml" ContentType="application/vnd.openxmlformats-officedocument.drawingml.chart+xml"/>
  <Override PartName="/ppt/diagrams/data1.xml" ContentType="application/vnd.openxmlformats-officedocument.drawingml.diagramData+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Default Extension="wmf" ContentType="image/x-wmf"/>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84" r:id="rId4"/>
  </p:sldMasterIdLst>
  <p:notesMasterIdLst>
    <p:notesMasterId r:id="rId21"/>
  </p:notesMasterIdLst>
  <p:handoutMasterIdLst>
    <p:handoutMasterId r:id="rId22"/>
  </p:handoutMasterIdLst>
  <p:sldIdLst>
    <p:sldId id="267" r:id="rId5"/>
    <p:sldId id="273" r:id="rId6"/>
    <p:sldId id="296" r:id="rId7"/>
    <p:sldId id="294" r:id="rId8"/>
    <p:sldId id="295" r:id="rId9"/>
    <p:sldId id="297" r:id="rId10"/>
    <p:sldId id="290" r:id="rId11"/>
    <p:sldId id="291" r:id="rId12"/>
    <p:sldId id="289" r:id="rId13"/>
    <p:sldId id="288" r:id="rId14"/>
    <p:sldId id="271" r:id="rId15"/>
    <p:sldId id="292" r:id="rId16"/>
    <p:sldId id="283" r:id="rId17"/>
    <p:sldId id="275" r:id="rId18"/>
    <p:sldId id="272" r:id="rId19"/>
    <p:sldId id="286" r:id="rId20"/>
  </p:sldIdLst>
  <p:sldSz cx="9144000" cy="6858000" type="screen4x3"/>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 xmlns:p14="http://schemas.microsoft.com/office/powerpoint/2010/main" xmlns:p="http://schemas.openxmlformats.org/presentationml/2006/main" xmlns:r="http://schemas.openxmlformats.org/officeDocument/2006/relationships" xmlns:a="http://schemas.openxmlformats.org/drawingml/2006/main">
          <a:srgbClr val="FF0000"/>
        </p14:laserClr>
      </p:ext>
      <p:ext uri="{2FDB2607-1784-4EEB-B798-7EB5836EED8A}">
        <p14:showMediaCtrls xmlns="" xmlns:p14="http://schemas.microsoft.com/office/powerpoint/2010/main" xmlns:p="http://schemas.openxmlformats.org/presentationml/2006/main" xmlns:r="http://schemas.openxmlformats.org/officeDocument/2006/relationships" xmlns:a="http://schemas.openxmlformats.org/drawingml/2006/main" val="1"/>
      </p:ext>
    </p:extLst>
  </p:showPr>
  <p:extLst>
    <p:ext uri="{E76CE94A-603C-4142-B9EB-6D1370010A27}">
      <p14:discardImageEditData xmlns="" xmlns:p14="http://schemas.microsoft.com/office/powerpoint/2010/main" xmlns:p="http://schemas.openxmlformats.org/presentationml/2006/main" xmlns:r="http://schemas.openxmlformats.org/officeDocument/2006/relationships" xmlns:a="http://schemas.openxmlformats.org/drawingml/2006/main" val="0"/>
    </p:ext>
    <p:ext uri="{D31A062A-798A-4329-ABDD-BBA856620510}">
      <p14:defaultImageDpi xmlns="" xmlns:p14="http://schemas.microsoft.com/office/powerpoint/2010/main" xmlns:p="http://schemas.openxmlformats.org/presentationml/2006/main" xmlns:r="http://schemas.openxmlformats.org/officeDocument/2006/relationships" xmlns:a="http://schemas.openxmlformats.org/drawingml/2006/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19" autoAdjust="0"/>
    <p:restoredTop sz="94615" autoAdjust="0"/>
  </p:normalViewPr>
  <p:slideViewPr>
    <p:cSldViewPr>
      <p:cViewPr>
        <p:scale>
          <a:sx n="94" d="100"/>
          <a:sy n="94" d="100"/>
        </p:scale>
        <p:origin x="-656" y="8"/>
      </p:cViewPr>
      <p:guideLst>
        <p:guide orient="horz" pos="2160"/>
        <p:guide pos="2880"/>
      </p:guideLst>
    </p:cSldViewPr>
  </p:slideViewPr>
  <p:outlineViewPr>
    <p:cViewPr>
      <p:scale>
        <a:sx n="33" d="100"/>
        <a:sy n="33" d="100"/>
      </p:scale>
      <p:origin x="0" y="15816"/>
    </p:cViewPr>
  </p:outlineViewPr>
  <p:notesTextViewPr>
    <p:cViewPr>
      <p:scale>
        <a:sx n="1" d="1"/>
        <a:sy n="1" d="1"/>
      </p:scale>
      <p:origin x="0" y="0"/>
    </p:cViewPr>
  </p:notesTextViewPr>
  <p:notesViewPr>
    <p:cSldViewPr>
      <p:cViewPr varScale="1">
        <p:scale>
          <a:sx n="52" d="100"/>
          <a:sy n="52" d="100"/>
        </p:scale>
        <p:origin x="-2334" y="-84"/>
      </p:cViewPr>
      <p:guideLst>
        <p:guide orient="horz" pos="3128"/>
        <p:guide pos="2100"/>
      </p:guideLst>
    </p:cSldViewPr>
  </p:notes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file:///E:\EnergyResearchFund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EnergyResearchFund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EnergyResearchFund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ClimateFunds1207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7"/>
  <c:chart>
    <c:title>
      <c:tx>
        <c:rich>
          <a:bodyPr/>
          <a:lstStyle/>
          <a:p>
            <a:pPr>
              <a:defRPr sz="1600"/>
            </a:pPr>
            <a:r>
              <a:rPr lang="en-US" sz="1600" dirty="0"/>
              <a:t>What is the </a:t>
            </a:r>
            <a:r>
              <a:rPr lang="en-US" sz="1600" dirty="0" smtClean="0"/>
              <a:t>Trend in International </a:t>
            </a:r>
            <a:r>
              <a:rPr lang="en-US" sz="1600" dirty="0"/>
              <a:t>Funding for Renewable and Non-Renewable Energy in Developing Countries?</a:t>
            </a:r>
          </a:p>
          <a:p>
            <a:pPr>
              <a:defRPr sz="1600"/>
            </a:pPr>
            <a:endParaRPr lang="en-US" sz="1600" dirty="0"/>
          </a:p>
        </c:rich>
      </c:tx>
      <c:layout/>
      <c:overlay val="1"/>
    </c:title>
    <c:plotArea>
      <c:layout>
        <c:manualLayout>
          <c:layoutTarget val="inner"/>
          <c:xMode val="edge"/>
          <c:yMode val="edge"/>
          <c:x val="0.191607876902566"/>
          <c:y val="0.130104184475767"/>
          <c:w val="0.780734211350254"/>
          <c:h val="0.726303032063313"/>
        </c:manualLayout>
      </c:layout>
      <c:lineChart>
        <c:grouping val="standard"/>
        <c:ser>
          <c:idx val="0"/>
          <c:order val="0"/>
          <c:tx>
            <c:strRef>
              <c:f>PowerGen!$A$4</c:f>
              <c:strCache>
                <c:ptCount val="1"/>
                <c:pt idx="0">
                  <c:v>Non-Renewable </c:v>
                </c:pt>
              </c:strCache>
            </c:strRef>
          </c:tx>
          <c:cat>
            <c:strRef>
              <c:f>PowerGen!$B$3:$J$3</c:f>
              <c:strCache>
                <c:ptCount val="9"/>
                <c:pt idx="0">
                  <c:v>2002</c:v>
                </c:pt>
                <c:pt idx="1">
                  <c:v>2003</c:v>
                </c:pt>
                <c:pt idx="2">
                  <c:v>2004</c:v>
                </c:pt>
                <c:pt idx="3">
                  <c:v>2005</c:v>
                </c:pt>
                <c:pt idx="4">
                  <c:v>2006</c:v>
                </c:pt>
                <c:pt idx="5">
                  <c:v>2007</c:v>
                </c:pt>
                <c:pt idx="6">
                  <c:v>2008</c:v>
                </c:pt>
                <c:pt idx="7">
                  <c:v>2009</c:v>
                </c:pt>
                <c:pt idx="8">
                  <c:v>2010</c:v>
                </c:pt>
              </c:strCache>
            </c:strRef>
          </c:cat>
          <c:val>
            <c:numRef>
              <c:f>PowerGen!$B$4:$J$4</c:f>
              <c:numCache>
                <c:formatCode>General</c:formatCode>
                <c:ptCount val="9"/>
                <c:pt idx="0">
                  <c:v>215.603067</c:v>
                </c:pt>
                <c:pt idx="1">
                  <c:v>216.600422</c:v>
                </c:pt>
                <c:pt idx="2">
                  <c:v>254.4683060000003</c:v>
                </c:pt>
                <c:pt idx="3">
                  <c:v>470.0899830000001</c:v>
                </c:pt>
                <c:pt idx="4">
                  <c:v>605.080524</c:v>
                </c:pt>
                <c:pt idx="5">
                  <c:v>762.3952830000001</c:v>
                </c:pt>
                <c:pt idx="6">
                  <c:v>695.013815</c:v>
                </c:pt>
                <c:pt idx="7">
                  <c:v>754.9123919999994</c:v>
                </c:pt>
                <c:pt idx="8">
                  <c:v>841.3161139999991</c:v>
                </c:pt>
              </c:numCache>
            </c:numRef>
          </c:val>
        </c:ser>
        <c:ser>
          <c:idx val="1"/>
          <c:order val="1"/>
          <c:tx>
            <c:strRef>
              <c:f>PowerGen!$A$5</c:f>
              <c:strCache>
                <c:ptCount val="1"/>
                <c:pt idx="0">
                  <c:v>Renewable</c:v>
                </c:pt>
              </c:strCache>
            </c:strRef>
          </c:tx>
          <c:cat>
            <c:strRef>
              <c:f>PowerGen!$B$3:$J$3</c:f>
              <c:strCache>
                <c:ptCount val="9"/>
                <c:pt idx="0">
                  <c:v>2002</c:v>
                </c:pt>
                <c:pt idx="1">
                  <c:v>2003</c:v>
                </c:pt>
                <c:pt idx="2">
                  <c:v>2004</c:v>
                </c:pt>
                <c:pt idx="3">
                  <c:v>2005</c:v>
                </c:pt>
                <c:pt idx="4">
                  <c:v>2006</c:v>
                </c:pt>
                <c:pt idx="5">
                  <c:v>2007</c:v>
                </c:pt>
                <c:pt idx="6">
                  <c:v>2008</c:v>
                </c:pt>
                <c:pt idx="7">
                  <c:v>2009</c:v>
                </c:pt>
                <c:pt idx="8">
                  <c:v>2010</c:v>
                </c:pt>
              </c:strCache>
            </c:strRef>
          </c:cat>
          <c:val>
            <c:numRef>
              <c:f>PowerGen!$B$5:$J$5</c:f>
              <c:numCache>
                <c:formatCode>General</c:formatCode>
                <c:ptCount val="9"/>
                <c:pt idx="0">
                  <c:v>71.58873899999983</c:v>
                </c:pt>
                <c:pt idx="1">
                  <c:v>88.98918899999998</c:v>
                </c:pt>
                <c:pt idx="2">
                  <c:v>131.695538</c:v>
                </c:pt>
                <c:pt idx="3">
                  <c:v>96.16353699999995</c:v>
                </c:pt>
                <c:pt idx="4">
                  <c:v>85.77683999999998</c:v>
                </c:pt>
                <c:pt idx="5">
                  <c:v>144.253222</c:v>
                </c:pt>
                <c:pt idx="6">
                  <c:v>221.521022</c:v>
                </c:pt>
                <c:pt idx="7">
                  <c:v>585.7379000000001</c:v>
                </c:pt>
                <c:pt idx="8">
                  <c:v>1349.084552</c:v>
                </c:pt>
              </c:numCache>
            </c:numRef>
          </c:val>
        </c:ser>
        <c:marker val="1"/>
        <c:axId val="625363320"/>
        <c:axId val="554910424"/>
      </c:lineChart>
      <c:catAx>
        <c:axId val="625363320"/>
        <c:scaling>
          <c:orientation val="minMax"/>
        </c:scaling>
        <c:axPos val="b"/>
        <c:title>
          <c:tx>
            <c:rich>
              <a:bodyPr/>
              <a:lstStyle/>
              <a:p>
                <a:pPr>
                  <a:defRPr/>
                </a:pPr>
                <a:r>
                  <a:rPr lang="en-US"/>
                  <a:t>Year </a:t>
                </a:r>
              </a:p>
            </c:rich>
          </c:tx>
          <c:layout/>
        </c:title>
        <c:tickLblPos val="nextTo"/>
        <c:crossAx val="554910424"/>
        <c:crosses val="autoZero"/>
        <c:auto val="1"/>
        <c:lblAlgn val="ctr"/>
        <c:lblOffset val="100"/>
      </c:catAx>
      <c:valAx>
        <c:axId val="554910424"/>
        <c:scaling>
          <c:orientation val="minMax"/>
        </c:scaling>
        <c:axPos val="l"/>
        <c:majorGridlines/>
        <c:title>
          <c:tx>
            <c:rich>
              <a:bodyPr rot="-5400000" vert="horz"/>
              <a:lstStyle/>
              <a:p>
                <a:pPr>
                  <a:defRPr sz="1400"/>
                </a:pPr>
                <a:r>
                  <a:rPr lang="en-US" sz="1400"/>
                  <a:t>Disbursements (Current USD million)</a:t>
                </a:r>
              </a:p>
            </c:rich>
          </c:tx>
          <c:layout>
            <c:manualLayout>
              <c:xMode val="edge"/>
              <c:yMode val="edge"/>
              <c:x val="0.0340553069860925"/>
              <c:y val="0.170989478575941"/>
            </c:manualLayout>
          </c:layout>
        </c:title>
        <c:numFmt formatCode="General" sourceLinked="1"/>
        <c:tickLblPos val="nextTo"/>
        <c:crossAx val="625363320"/>
        <c:crosses val="autoZero"/>
        <c:crossBetween val="between"/>
      </c:valAx>
    </c:plotArea>
    <c:legend>
      <c:legendPos val="r"/>
      <c:layout>
        <c:manualLayout>
          <c:xMode val="edge"/>
          <c:yMode val="edge"/>
          <c:x val="0.727028436234359"/>
          <c:y val="0.200225393076416"/>
          <c:w val="0.244111134116412"/>
          <c:h val="0.12169872909858"/>
        </c:manualLayout>
      </c:layout>
      <c:txPr>
        <a:bodyPr/>
        <a:lstStyle/>
        <a:p>
          <a:pPr>
            <a:defRPr sz="1200"/>
          </a:pPr>
          <a:endParaRPr lang="en-US"/>
        </a:p>
      </c:txPr>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5"/>
  <c:chart>
    <c:title>
      <c:tx>
        <c:rich>
          <a:bodyPr/>
          <a:lstStyle/>
          <a:p>
            <a:pPr>
              <a:defRPr sz="1600"/>
            </a:pPr>
            <a:r>
              <a:rPr lang="en-US" sz="1600" dirty="0"/>
              <a:t>What </a:t>
            </a:r>
            <a:r>
              <a:rPr lang="en-US" sz="1600" dirty="0" smtClean="0"/>
              <a:t>are</a:t>
            </a:r>
            <a:r>
              <a:rPr lang="en-US" sz="1600" baseline="0" dirty="0" smtClean="0"/>
              <a:t> the major sources of international funding for energy sector activities in developing countries</a:t>
            </a:r>
            <a:endParaRPr lang="en-US" sz="1600" dirty="0"/>
          </a:p>
        </c:rich>
      </c:tx>
      <c:layout/>
      <c:overlay val="1"/>
    </c:title>
    <c:plotArea>
      <c:layout>
        <c:manualLayout>
          <c:layoutTarget val="inner"/>
          <c:xMode val="edge"/>
          <c:yMode val="edge"/>
          <c:x val="0.19302587840853"/>
          <c:y val="0.100941655671218"/>
          <c:w val="0.771026751977053"/>
          <c:h val="0.767469812967099"/>
        </c:manualLayout>
      </c:layout>
      <c:lineChart>
        <c:grouping val="standard"/>
        <c:ser>
          <c:idx val="0"/>
          <c:order val="0"/>
          <c:tx>
            <c:strRef>
              <c:f>ComparisonofDisCom!$A$29</c:f>
              <c:strCache>
                <c:ptCount val="1"/>
                <c:pt idx="0">
                  <c:v>Bilateral Donors</c:v>
                </c:pt>
              </c:strCache>
            </c:strRef>
          </c:tx>
          <c:cat>
            <c:strRef>
              <c:f>ComparisonofDisCom!$B$28:$J$28</c:f>
              <c:strCache>
                <c:ptCount val="9"/>
                <c:pt idx="0">
                  <c:v>2002</c:v>
                </c:pt>
                <c:pt idx="1">
                  <c:v>2003</c:v>
                </c:pt>
                <c:pt idx="2">
                  <c:v>2004</c:v>
                </c:pt>
                <c:pt idx="3">
                  <c:v>2005</c:v>
                </c:pt>
                <c:pt idx="4">
                  <c:v>2006</c:v>
                </c:pt>
                <c:pt idx="5">
                  <c:v>2007</c:v>
                </c:pt>
                <c:pt idx="6">
                  <c:v>2008</c:v>
                </c:pt>
                <c:pt idx="7">
                  <c:v>2009</c:v>
                </c:pt>
                <c:pt idx="8">
                  <c:v>2010</c:v>
                </c:pt>
              </c:strCache>
            </c:strRef>
          </c:cat>
          <c:val>
            <c:numRef>
              <c:f>ComparisonofDisCom!$B$29:$J$29</c:f>
              <c:numCache>
                <c:formatCode>General</c:formatCode>
                <c:ptCount val="9"/>
                <c:pt idx="0">
                  <c:v>889.5741980000001</c:v>
                </c:pt>
                <c:pt idx="1">
                  <c:v>945.120307</c:v>
                </c:pt>
                <c:pt idx="2">
                  <c:v>1632.245489</c:v>
                </c:pt>
                <c:pt idx="3">
                  <c:v>3083.503203</c:v>
                </c:pt>
                <c:pt idx="4">
                  <c:v>3046.383748</c:v>
                </c:pt>
                <c:pt idx="5">
                  <c:v>3476.554183</c:v>
                </c:pt>
                <c:pt idx="6">
                  <c:v>3716.671873</c:v>
                </c:pt>
                <c:pt idx="7">
                  <c:v>3417.91839</c:v>
                </c:pt>
                <c:pt idx="8">
                  <c:v>4910.546548</c:v>
                </c:pt>
              </c:numCache>
            </c:numRef>
          </c:val>
        </c:ser>
        <c:ser>
          <c:idx val="1"/>
          <c:order val="1"/>
          <c:tx>
            <c:strRef>
              <c:f>ComparisonofDisCom!$A$30</c:f>
              <c:strCache>
                <c:ptCount val="1"/>
                <c:pt idx="0">
                  <c:v>Multilateral Donors</c:v>
                </c:pt>
              </c:strCache>
            </c:strRef>
          </c:tx>
          <c:cat>
            <c:strRef>
              <c:f>ComparisonofDisCom!$B$28:$J$28</c:f>
              <c:strCache>
                <c:ptCount val="9"/>
                <c:pt idx="0">
                  <c:v>2002</c:v>
                </c:pt>
                <c:pt idx="1">
                  <c:v>2003</c:v>
                </c:pt>
                <c:pt idx="2">
                  <c:v>2004</c:v>
                </c:pt>
                <c:pt idx="3">
                  <c:v>2005</c:v>
                </c:pt>
                <c:pt idx="4">
                  <c:v>2006</c:v>
                </c:pt>
                <c:pt idx="5">
                  <c:v>2007</c:v>
                </c:pt>
                <c:pt idx="6">
                  <c:v>2008</c:v>
                </c:pt>
                <c:pt idx="7">
                  <c:v>2009</c:v>
                </c:pt>
                <c:pt idx="8">
                  <c:v>2010</c:v>
                </c:pt>
              </c:strCache>
            </c:strRef>
          </c:cat>
          <c:val>
            <c:numRef>
              <c:f>ComparisonofDisCom!$B$30:$J$30</c:f>
              <c:numCache>
                <c:formatCode>General</c:formatCode>
                <c:ptCount val="9"/>
                <c:pt idx="0">
                  <c:v>499.0355179999992</c:v>
                </c:pt>
                <c:pt idx="1">
                  <c:v>444.112627</c:v>
                </c:pt>
                <c:pt idx="2">
                  <c:v>647.7130870000005</c:v>
                </c:pt>
                <c:pt idx="3">
                  <c:v>579.292355</c:v>
                </c:pt>
                <c:pt idx="4">
                  <c:v>597.9503970000001</c:v>
                </c:pt>
                <c:pt idx="5">
                  <c:v>899.4919800000001</c:v>
                </c:pt>
                <c:pt idx="6">
                  <c:v>1697.607321</c:v>
                </c:pt>
                <c:pt idx="7">
                  <c:v>1766.29458</c:v>
                </c:pt>
                <c:pt idx="8">
                  <c:v>2147.200306</c:v>
                </c:pt>
              </c:numCache>
            </c:numRef>
          </c:val>
        </c:ser>
        <c:marker val="1"/>
        <c:axId val="507134472"/>
        <c:axId val="507121400"/>
      </c:lineChart>
      <c:catAx>
        <c:axId val="507134472"/>
        <c:scaling>
          <c:orientation val="minMax"/>
        </c:scaling>
        <c:axPos val="b"/>
        <c:tickLblPos val="nextTo"/>
        <c:crossAx val="507121400"/>
        <c:crosses val="autoZero"/>
        <c:auto val="1"/>
        <c:lblAlgn val="ctr"/>
        <c:lblOffset val="100"/>
      </c:catAx>
      <c:valAx>
        <c:axId val="507121400"/>
        <c:scaling>
          <c:orientation val="minMax"/>
        </c:scaling>
        <c:axPos val="l"/>
        <c:majorGridlines/>
        <c:title>
          <c:tx>
            <c:rich>
              <a:bodyPr rot="-5400000" vert="horz"/>
              <a:lstStyle/>
              <a:p>
                <a:pPr>
                  <a:defRPr sz="1400"/>
                </a:pPr>
                <a:r>
                  <a:rPr lang="en-US" sz="1400" dirty="0"/>
                  <a:t>ODA Disbursements (Current USD million</a:t>
                </a:r>
              </a:p>
            </c:rich>
          </c:tx>
          <c:layout>
            <c:manualLayout>
              <c:xMode val="edge"/>
              <c:yMode val="edge"/>
              <c:x val="0.0264778967978208"/>
              <c:y val="0.1526514220018"/>
            </c:manualLayout>
          </c:layout>
        </c:title>
        <c:numFmt formatCode="General" sourceLinked="1"/>
        <c:tickLblPos val="nextTo"/>
        <c:crossAx val="507134472"/>
        <c:crosses val="autoZero"/>
        <c:crossBetween val="between"/>
      </c:valAx>
    </c:plotArea>
    <c:legend>
      <c:legendPos val="r"/>
      <c:layout>
        <c:manualLayout>
          <c:xMode val="edge"/>
          <c:yMode val="edge"/>
          <c:x val="0.682422709990946"/>
          <c:y val="0.181631192039836"/>
          <c:w val="0.317577290009053"/>
          <c:h val="0.109611416459345"/>
        </c:manualLayout>
      </c:layout>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6"/>
  <c:chart>
    <c:title>
      <c:tx>
        <c:rich>
          <a:bodyPr/>
          <a:lstStyle/>
          <a:p>
            <a:pPr>
              <a:defRPr sz="1600"/>
            </a:pPr>
            <a:r>
              <a:rPr lang="en-US" sz="1600" dirty="0"/>
              <a:t>What </a:t>
            </a:r>
            <a:r>
              <a:rPr lang="en-US" sz="1600" dirty="0" smtClean="0"/>
              <a:t>are</a:t>
            </a:r>
            <a:r>
              <a:rPr lang="en-US" sz="1600" baseline="0" dirty="0" smtClean="0"/>
              <a:t> the major types of financial instruments</a:t>
            </a:r>
            <a:r>
              <a:rPr lang="en-US" sz="1600" dirty="0" smtClean="0"/>
              <a:t> </a:t>
            </a:r>
            <a:r>
              <a:rPr lang="en-US" sz="1600" dirty="0"/>
              <a:t>for Energy Sector Activities in Developing Countries?</a:t>
            </a:r>
          </a:p>
        </c:rich>
      </c:tx>
      <c:layout/>
    </c:title>
    <c:view3D>
      <c:rAngAx val="1"/>
    </c:view3D>
    <c:plotArea>
      <c:layout>
        <c:manualLayout>
          <c:layoutTarget val="inner"/>
          <c:xMode val="edge"/>
          <c:yMode val="edge"/>
          <c:x val="0.0686091910356943"/>
          <c:y val="0.14220410695108"/>
          <c:w val="0.885492702679804"/>
          <c:h val="0.844981840642046"/>
        </c:manualLayout>
      </c:layout>
      <c:pie3DChart>
        <c:varyColors val="1"/>
        <c:ser>
          <c:idx val="0"/>
          <c:order val="0"/>
          <c:cat>
            <c:strRef>
              <c:f>Types!$A$12:$A$15</c:f>
              <c:strCache>
                <c:ptCount val="4"/>
                <c:pt idx="0">
                  <c:v>Grants</c:v>
                </c:pt>
                <c:pt idx="1">
                  <c:v>Loans</c:v>
                </c:pt>
                <c:pt idx="2">
                  <c:v>Equity</c:v>
                </c:pt>
                <c:pt idx="3">
                  <c:v>Other Flows</c:v>
                </c:pt>
              </c:strCache>
            </c:strRef>
          </c:cat>
          <c:val>
            <c:numRef>
              <c:f>Types!$B$12:$B$15</c:f>
              <c:numCache>
                <c:formatCode>General</c:formatCode>
                <c:ptCount val="4"/>
                <c:pt idx="0">
                  <c:v>14868.488466</c:v>
                </c:pt>
                <c:pt idx="1">
                  <c:v>19082.61590399997</c:v>
                </c:pt>
                <c:pt idx="2">
                  <c:v>686.3552609999986</c:v>
                </c:pt>
                <c:pt idx="3">
                  <c:v>19410.930907</c:v>
                </c:pt>
              </c:numCache>
            </c:numRef>
          </c:val>
        </c:ser>
        <c:dLbls>
          <c:showPercent val="1"/>
        </c:dLbls>
      </c:pie3DChart>
    </c:plotArea>
    <c:legend>
      <c:legendPos val="r"/>
      <c:layout>
        <c:manualLayout>
          <c:xMode val="edge"/>
          <c:yMode val="edge"/>
          <c:x val="0.782239688602081"/>
          <c:y val="0.108549446886854"/>
          <c:w val="0.212970773257733"/>
          <c:h val="0.232271811068611"/>
        </c:manualLayout>
      </c:layout>
    </c:legend>
    <c:plotVisOnly val="1"/>
    <c:dispBlanksAs val="zero"/>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6"/>
  <c:chart>
    <c:title>
      <c:tx>
        <c:rich>
          <a:bodyPr/>
          <a:lstStyle/>
          <a:p>
            <a:pPr>
              <a:defRPr/>
            </a:pPr>
            <a:r>
              <a:rPr lang="en-US" dirty="0" smtClean="0"/>
              <a:t>How</a:t>
            </a:r>
            <a:r>
              <a:rPr lang="en-US" baseline="0" dirty="0" smtClean="0"/>
              <a:t> Reliable are international funding for LCE activities in developing countries</a:t>
            </a:r>
            <a:r>
              <a:rPr lang="en-US" dirty="0" smtClean="0"/>
              <a:t>?</a:t>
            </a:r>
            <a:endParaRPr lang="en-US" dirty="0"/>
          </a:p>
        </c:rich>
      </c:tx>
      <c:layout/>
      <c:overlay val="1"/>
    </c:title>
    <c:view3D>
      <c:rAngAx val="1"/>
    </c:view3D>
    <c:plotArea>
      <c:layout>
        <c:manualLayout>
          <c:layoutTarget val="inner"/>
          <c:xMode val="edge"/>
          <c:yMode val="edge"/>
          <c:x val="0.173201041873699"/>
          <c:y val="0.120055212590276"/>
          <c:w val="0.72525300903545"/>
          <c:h val="0.733722600492877"/>
        </c:manualLayout>
      </c:layout>
      <c:bar3DChart>
        <c:barDir val="bar"/>
        <c:grouping val="clustered"/>
        <c:ser>
          <c:idx val="0"/>
          <c:order val="0"/>
          <c:tx>
            <c:strRef>
              <c:f>'Climate Funding (4)'!$B$15</c:f>
              <c:strCache>
                <c:ptCount val="1"/>
                <c:pt idx="0">
                  <c:v>Pledged</c:v>
                </c:pt>
              </c:strCache>
            </c:strRef>
          </c:tx>
          <c:cat>
            <c:strRef>
              <c:f>'Climate Funding (4)'!$A$16:$A$19</c:f>
              <c:strCache>
                <c:ptCount val="4"/>
                <c:pt idx="0">
                  <c:v>SREP</c:v>
                </c:pt>
                <c:pt idx="1">
                  <c:v>CTF</c:v>
                </c:pt>
                <c:pt idx="2">
                  <c:v>GEFT</c:v>
                </c:pt>
                <c:pt idx="3">
                  <c:v>GEEREF</c:v>
                </c:pt>
              </c:strCache>
            </c:strRef>
          </c:cat>
          <c:val>
            <c:numRef>
              <c:f>'Climate Funding (4)'!$B$16:$B$19</c:f>
              <c:numCache>
                <c:formatCode>_("$"* #,##0_);_("$"* \(#,##0\);_("$"* "-"??_);_(@_)</c:formatCode>
                <c:ptCount val="4"/>
                <c:pt idx="0">
                  <c:v>397.0</c:v>
                </c:pt>
                <c:pt idx="1">
                  <c:v>4826.0</c:v>
                </c:pt>
                <c:pt idx="2">
                  <c:v>753.74</c:v>
                </c:pt>
                <c:pt idx="3">
                  <c:v>169.5</c:v>
                </c:pt>
              </c:numCache>
            </c:numRef>
          </c:val>
        </c:ser>
        <c:ser>
          <c:idx val="1"/>
          <c:order val="1"/>
          <c:tx>
            <c:strRef>
              <c:f>'Climate Funding (4)'!$C$15</c:f>
              <c:strCache>
                <c:ptCount val="1"/>
                <c:pt idx="0">
                  <c:v>Deposited</c:v>
                </c:pt>
              </c:strCache>
            </c:strRef>
          </c:tx>
          <c:cat>
            <c:strRef>
              <c:f>'Climate Funding (4)'!$A$16:$A$19</c:f>
              <c:strCache>
                <c:ptCount val="4"/>
                <c:pt idx="0">
                  <c:v>SREP</c:v>
                </c:pt>
                <c:pt idx="1">
                  <c:v>CTF</c:v>
                </c:pt>
                <c:pt idx="2">
                  <c:v>GEFT</c:v>
                </c:pt>
                <c:pt idx="3">
                  <c:v>GEEREF</c:v>
                </c:pt>
              </c:strCache>
            </c:strRef>
          </c:cat>
          <c:val>
            <c:numRef>
              <c:f>'Climate Funding (4)'!$C$16:$C$19</c:f>
              <c:numCache>
                <c:formatCode>_("$"* #,##0_);_("$"* \(#,##0\);_("$"* "-"??_);_(@_)</c:formatCode>
                <c:ptCount val="4"/>
                <c:pt idx="0">
                  <c:v>360.0</c:v>
                </c:pt>
                <c:pt idx="1">
                  <c:v>3964.0</c:v>
                </c:pt>
                <c:pt idx="2">
                  <c:v>753.74</c:v>
                </c:pt>
                <c:pt idx="3">
                  <c:v>65.660004</c:v>
                </c:pt>
              </c:numCache>
            </c:numRef>
          </c:val>
        </c:ser>
        <c:ser>
          <c:idx val="2"/>
          <c:order val="2"/>
          <c:tx>
            <c:strRef>
              <c:f>'Climate Funding (4)'!$D$15</c:f>
              <c:strCache>
                <c:ptCount val="1"/>
                <c:pt idx="0">
                  <c:v>Approved</c:v>
                </c:pt>
              </c:strCache>
            </c:strRef>
          </c:tx>
          <c:cat>
            <c:strRef>
              <c:f>'Climate Funding (4)'!$A$16:$A$19</c:f>
              <c:strCache>
                <c:ptCount val="4"/>
                <c:pt idx="0">
                  <c:v>SREP</c:v>
                </c:pt>
                <c:pt idx="1">
                  <c:v>CTF</c:v>
                </c:pt>
                <c:pt idx="2">
                  <c:v>GEFT</c:v>
                </c:pt>
                <c:pt idx="3">
                  <c:v>GEEREF</c:v>
                </c:pt>
              </c:strCache>
            </c:strRef>
          </c:cat>
          <c:val>
            <c:numRef>
              <c:f>'Climate Funding (4)'!$D$16:$D$19</c:f>
              <c:numCache>
                <c:formatCode>_("$"* #,##0_);_("$"* \(#,##0\);_("$"* "-"??_);_(@_)</c:formatCode>
                <c:ptCount val="4"/>
                <c:pt idx="0">
                  <c:v>37.13</c:v>
                </c:pt>
                <c:pt idx="1">
                  <c:v>2680.526</c:v>
                </c:pt>
                <c:pt idx="2">
                  <c:v>982.199999</c:v>
                </c:pt>
                <c:pt idx="3">
                  <c:v>76.569998</c:v>
                </c:pt>
              </c:numCache>
            </c:numRef>
          </c:val>
        </c:ser>
        <c:ser>
          <c:idx val="3"/>
          <c:order val="3"/>
          <c:tx>
            <c:strRef>
              <c:f>'Climate Funding (4)'!$E$15</c:f>
              <c:strCache>
                <c:ptCount val="1"/>
                <c:pt idx="0">
                  <c:v>Disbursed</c:v>
                </c:pt>
              </c:strCache>
            </c:strRef>
          </c:tx>
          <c:cat>
            <c:strRef>
              <c:f>'Climate Funding (4)'!$A$16:$A$19</c:f>
              <c:strCache>
                <c:ptCount val="4"/>
                <c:pt idx="0">
                  <c:v>SREP</c:v>
                </c:pt>
                <c:pt idx="1">
                  <c:v>CTF</c:v>
                </c:pt>
                <c:pt idx="2">
                  <c:v>GEFT</c:v>
                </c:pt>
                <c:pt idx="3">
                  <c:v>GEEREF</c:v>
                </c:pt>
              </c:strCache>
            </c:strRef>
          </c:cat>
          <c:val>
            <c:numRef>
              <c:f>'Climate Funding (4)'!$E$16:$E$19</c:f>
              <c:numCache>
                <c:formatCode>_("$"* #,##0_);_("$"* \(#,##0\);_("$"* "-"??_);_(@_)</c:formatCode>
                <c:ptCount val="4"/>
                <c:pt idx="0">
                  <c:v>0.47</c:v>
                </c:pt>
                <c:pt idx="1">
                  <c:v>135.8</c:v>
                </c:pt>
                <c:pt idx="2">
                  <c:v>956.8399989999995</c:v>
                </c:pt>
                <c:pt idx="3">
                  <c:v>0.0</c:v>
                </c:pt>
              </c:numCache>
            </c:numRef>
          </c:val>
        </c:ser>
        <c:shape val="box"/>
        <c:axId val="575482472"/>
        <c:axId val="575458216"/>
        <c:axId val="0"/>
      </c:bar3DChart>
      <c:catAx>
        <c:axId val="575482472"/>
        <c:scaling>
          <c:orientation val="minMax"/>
        </c:scaling>
        <c:axPos val="l"/>
        <c:title>
          <c:tx>
            <c:rich>
              <a:bodyPr rot="-5400000" vert="horz"/>
              <a:lstStyle/>
              <a:p>
                <a:pPr>
                  <a:defRPr/>
                </a:pPr>
                <a:r>
                  <a:rPr lang="en-US"/>
                  <a:t>Multilaeral Fund</a:t>
                </a:r>
              </a:p>
            </c:rich>
          </c:tx>
          <c:layout>
            <c:manualLayout>
              <c:xMode val="edge"/>
              <c:yMode val="edge"/>
              <c:x val="0.0"/>
              <c:y val="0.364761553789508"/>
            </c:manualLayout>
          </c:layout>
        </c:title>
        <c:tickLblPos val="nextTo"/>
        <c:txPr>
          <a:bodyPr/>
          <a:lstStyle/>
          <a:p>
            <a:pPr>
              <a:defRPr sz="1400"/>
            </a:pPr>
            <a:endParaRPr lang="en-US"/>
          </a:p>
        </c:txPr>
        <c:crossAx val="575458216"/>
        <c:crosses val="autoZero"/>
        <c:auto val="1"/>
        <c:lblAlgn val="ctr"/>
        <c:lblOffset val="100"/>
      </c:catAx>
      <c:valAx>
        <c:axId val="575458216"/>
        <c:scaling>
          <c:orientation val="minMax"/>
        </c:scaling>
        <c:axPos val="b"/>
        <c:majorGridlines/>
        <c:title>
          <c:tx>
            <c:rich>
              <a:bodyPr/>
              <a:lstStyle/>
              <a:p>
                <a:pPr>
                  <a:defRPr/>
                </a:pPr>
                <a:r>
                  <a:rPr lang="en-US"/>
                  <a:t>Amount (USD million)</a:t>
                </a:r>
              </a:p>
            </c:rich>
          </c:tx>
          <c:layout>
            <c:manualLayout>
              <c:xMode val="edge"/>
              <c:yMode val="edge"/>
              <c:x val="0.305844798875438"/>
              <c:y val="0.932264708783775"/>
            </c:manualLayout>
          </c:layout>
        </c:title>
        <c:numFmt formatCode="_(&quot;$&quot;* #,##0_);_(&quot;$&quot;* \(#,##0\);_(&quot;$&quot;* &quot;-&quot;??_);_(@_)" sourceLinked="1"/>
        <c:tickLblPos val="nextTo"/>
        <c:crossAx val="575482472"/>
        <c:crosses val="autoZero"/>
        <c:crossBetween val="between"/>
      </c:valAx>
    </c:plotArea>
    <c:legend>
      <c:legendPos val="r"/>
      <c:layout>
        <c:manualLayout>
          <c:xMode val="edge"/>
          <c:yMode val="edge"/>
          <c:x val="0.664745905056795"/>
          <c:y val="0.153259306909091"/>
          <c:w val="0.311530995443671"/>
          <c:h val="0.219069506540143"/>
        </c:manualLayout>
      </c:layout>
    </c:legend>
    <c:plotVisOnly val="1"/>
  </c:chart>
  <c:txPr>
    <a:bodyPr/>
    <a:lstStyle/>
    <a:p>
      <a:pPr>
        <a:defRPr sz="1800"/>
      </a:pPr>
      <a:endParaRPr lang="en-US"/>
    </a:p>
  </c:txPr>
  <c:externalData r:id="rId1"/>
</c:chartSpace>
</file>

<file path=ppt/diagrams/_rels/data1.xml.rels><?xml version="1.0" encoding="UTF-8" standalone="yes"?>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jpeg"/></Relationships>
</file>

<file path=ppt/diagrams/_rels/data2.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1" Type="http://schemas.openxmlformats.org/officeDocument/2006/relationships/image" Target="../media/image18.jpeg"/><Relationship Id="rId2"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B73127-65C0-4A96-856D-03374E2B8374}" type="doc">
      <dgm:prSet loTypeId="urn:microsoft.com/office/officeart/2008/layout/TitledPictureBlocks" loCatId="picture" qsTypeId="urn:microsoft.com/office/officeart/2005/8/quickstyle/simple1" qsCatId="simple" csTypeId="urn:microsoft.com/office/officeart/2005/8/colors/accent1_2" csCatId="accent1" phldr="1"/>
      <dgm:spPr/>
      <dgm:t>
        <a:bodyPr/>
        <a:lstStyle/>
        <a:p>
          <a:endParaRPr lang="en-GB"/>
        </a:p>
      </dgm:t>
    </dgm:pt>
    <dgm:pt modelId="{EB7CE6F9-25A2-4677-BB6A-376B524EB26A}">
      <dgm:prSet phldrT="[Text]"/>
      <dgm:spPr/>
      <dgm:t>
        <a:bodyPr/>
        <a:lstStyle/>
        <a:p>
          <a:r>
            <a:rPr lang="en-GB" b="1" dirty="0" smtClean="0">
              <a:solidFill>
                <a:srgbClr val="002060"/>
              </a:solidFill>
            </a:rPr>
            <a:t>Project Financing</a:t>
          </a:r>
          <a:endParaRPr lang="en-GB" b="1" dirty="0">
            <a:solidFill>
              <a:srgbClr val="002060"/>
            </a:solidFill>
          </a:endParaRPr>
        </a:p>
      </dgm:t>
    </dgm:pt>
    <dgm:pt modelId="{E921BAF6-8563-4C11-B220-228DE3E268CB}" type="parTrans" cxnId="{91F1605E-032F-45F6-AC94-781D7775CA75}">
      <dgm:prSet/>
      <dgm:spPr/>
      <dgm:t>
        <a:bodyPr/>
        <a:lstStyle/>
        <a:p>
          <a:endParaRPr lang="en-GB"/>
        </a:p>
      </dgm:t>
    </dgm:pt>
    <dgm:pt modelId="{73B554D3-063F-435C-9BEA-BCB3C8907177}" type="sibTrans" cxnId="{91F1605E-032F-45F6-AC94-781D7775CA75}">
      <dgm:prSet/>
      <dgm:spPr/>
      <dgm:t>
        <a:bodyPr/>
        <a:lstStyle/>
        <a:p>
          <a:endParaRPr lang="en-GB"/>
        </a:p>
      </dgm:t>
    </dgm:pt>
    <dgm:pt modelId="{21848A2B-4873-40BF-8D37-079EE9D26FF7}">
      <dgm:prSet phldrT="[Text]" custT="1"/>
      <dgm:spPr/>
      <dgm:t>
        <a:bodyPr/>
        <a:lstStyle/>
        <a:p>
          <a:r>
            <a:rPr lang="en-GB" sz="1200" dirty="0" smtClean="0"/>
            <a:t>6% of PFIs have financed EE projects.</a:t>
          </a:r>
          <a:endParaRPr lang="en-GB" sz="1200" dirty="0"/>
        </a:p>
      </dgm:t>
    </dgm:pt>
    <dgm:pt modelId="{DD0D7C56-4187-41DE-8D61-F079A706845B}" type="parTrans" cxnId="{9F1B7D57-17A6-42C6-A927-017E147CDEF0}">
      <dgm:prSet/>
      <dgm:spPr/>
      <dgm:t>
        <a:bodyPr/>
        <a:lstStyle/>
        <a:p>
          <a:endParaRPr lang="en-GB"/>
        </a:p>
      </dgm:t>
    </dgm:pt>
    <dgm:pt modelId="{E52A4B0D-CC51-4C40-B72D-57E327FD3BF3}" type="sibTrans" cxnId="{9F1B7D57-17A6-42C6-A927-017E147CDEF0}">
      <dgm:prSet/>
      <dgm:spPr/>
      <dgm:t>
        <a:bodyPr/>
        <a:lstStyle/>
        <a:p>
          <a:endParaRPr lang="en-GB"/>
        </a:p>
      </dgm:t>
    </dgm:pt>
    <dgm:pt modelId="{CACA3EE1-BDC8-454C-8924-617F3DBA48D3}">
      <dgm:prSet phldrT="[Text]"/>
      <dgm:spPr/>
      <dgm:t>
        <a:bodyPr/>
        <a:lstStyle/>
        <a:p>
          <a:r>
            <a:rPr lang="en-GB" b="1" dirty="0" smtClean="0">
              <a:solidFill>
                <a:srgbClr val="002060"/>
              </a:solidFill>
            </a:rPr>
            <a:t>Portfolio</a:t>
          </a:r>
          <a:endParaRPr lang="en-GB" b="1" dirty="0">
            <a:solidFill>
              <a:srgbClr val="002060"/>
            </a:solidFill>
          </a:endParaRPr>
        </a:p>
      </dgm:t>
    </dgm:pt>
    <dgm:pt modelId="{3C7D8751-7219-42F1-B9DA-495B119A2549}" type="parTrans" cxnId="{A46631EF-F825-48DA-85CC-2A895529E3BC}">
      <dgm:prSet/>
      <dgm:spPr/>
      <dgm:t>
        <a:bodyPr/>
        <a:lstStyle/>
        <a:p>
          <a:endParaRPr lang="en-GB"/>
        </a:p>
      </dgm:t>
    </dgm:pt>
    <dgm:pt modelId="{BE918426-F429-450A-BD34-7926D3DAF098}" type="sibTrans" cxnId="{A46631EF-F825-48DA-85CC-2A895529E3BC}">
      <dgm:prSet/>
      <dgm:spPr/>
      <dgm:t>
        <a:bodyPr/>
        <a:lstStyle/>
        <a:p>
          <a:endParaRPr lang="en-GB"/>
        </a:p>
      </dgm:t>
    </dgm:pt>
    <dgm:pt modelId="{7E66AED8-318A-47C0-8D83-6CB655B70790}">
      <dgm:prSet phldrT="[Text]"/>
      <dgm:spPr/>
      <dgm:t>
        <a:bodyPr/>
        <a:lstStyle/>
        <a:p>
          <a:r>
            <a:rPr lang="en-GB" dirty="0" smtClean="0"/>
            <a:t>Current Average Portfolios </a:t>
          </a:r>
        </a:p>
        <a:p>
          <a:r>
            <a:rPr lang="en-GB" dirty="0" smtClean="0"/>
            <a:t> EE = $479,000 (1% )</a:t>
          </a:r>
        </a:p>
        <a:p>
          <a:r>
            <a:rPr lang="en-GB" dirty="0" smtClean="0"/>
            <a:t>RE= $1.8 Million (1%)</a:t>
          </a:r>
        </a:p>
        <a:p>
          <a:r>
            <a:rPr lang="en-GB" dirty="0" smtClean="0"/>
            <a:t>Pipeline Average </a:t>
          </a:r>
        </a:p>
        <a:p>
          <a:r>
            <a:rPr lang="en-GB" dirty="0" smtClean="0"/>
            <a:t>EE= $596,000</a:t>
          </a:r>
        </a:p>
        <a:p>
          <a:r>
            <a:rPr lang="en-GB" dirty="0" smtClean="0"/>
            <a:t>RE=$ 1.2 Million</a:t>
          </a:r>
        </a:p>
      </dgm:t>
    </dgm:pt>
    <dgm:pt modelId="{A9E1D5CD-6B10-4C17-AEFE-B19510EE5598}" type="parTrans" cxnId="{487BDDDF-B136-4818-91DA-1985A0186054}">
      <dgm:prSet/>
      <dgm:spPr/>
      <dgm:t>
        <a:bodyPr/>
        <a:lstStyle/>
        <a:p>
          <a:endParaRPr lang="en-GB"/>
        </a:p>
      </dgm:t>
    </dgm:pt>
    <dgm:pt modelId="{212BC385-A868-433E-A822-5820E4A3E0DD}" type="sibTrans" cxnId="{487BDDDF-B136-4818-91DA-1985A0186054}">
      <dgm:prSet/>
      <dgm:spPr/>
      <dgm:t>
        <a:bodyPr/>
        <a:lstStyle/>
        <a:p>
          <a:endParaRPr lang="en-GB"/>
        </a:p>
      </dgm:t>
    </dgm:pt>
    <dgm:pt modelId="{F3E3E67B-0557-4F5A-A12C-4D30C1C7F44A}">
      <dgm:prSet phldrT="[Text]" custT="1"/>
      <dgm:spPr/>
      <dgm:t>
        <a:bodyPr/>
        <a:lstStyle/>
        <a:p>
          <a:r>
            <a:rPr lang="en-GB" sz="1200" dirty="0" smtClean="0"/>
            <a:t>9.6% of PFIs have financed RE projects.</a:t>
          </a:r>
          <a:endParaRPr lang="en-GB" sz="1200" dirty="0"/>
        </a:p>
      </dgm:t>
    </dgm:pt>
    <dgm:pt modelId="{2D640223-7CA7-4E56-9139-CD5BD6810C7C}" type="parTrans" cxnId="{D3942D65-4F48-4EA9-BA9B-598E34A98F9D}">
      <dgm:prSet/>
      <dgm:spPr/>
      <dgm:t>
        <a:bodyPr/>
        <a:lstStyle/>
        <a:p>
          <a:endParaRPr lang="en-US"/>
        </a:p>
      </dgm:t>
    </dgm:pt>
    <dgm:pt modelId="{ED58EB87-8786-4137-99FD-345F87AAA3AC}" type="sibTrans" cxnId="{D3942D65-4F48-4EA9-BA9B-598E34A98F9D}">
      <dgm:prSet/>
      <dgm:spPr/>
      <dgm:t>
        <a:bodyPr/>
        <a:lstStyle/>
        <a:p>
          <a:endParaRPr lang="en-US"/>
        </a:p>
      </dgm:t>
    </dgm:pt>
    <dgm:pt modelId="{FE14EC45-16CB-49D1-B06A-6388643F32B6}" type="pres">
      <dgm:prSet presAssocID="{27B73127-65C0-4A96-856D-03374E2B8374}" presName="rootNode" presStyleCnt="0">
        <dgm:presLayoutVars>
          <dgm:chMax/>
          <dgm:chPref/>
          <dgm:dir/>
          <dgm:animLvl val="lvl"/>
        </dgm:presLayoutVars>
      </dgm:prSet>
      <dgm:spPr/>
      <dgm:t>
        <a:bodyPr/>
        <a:lstStyle/>
        <a:p>
          <a:endParaRPr lang="en-GB"/>
        </a:p>
      </dgm:t>
    </dgm:pt>
    <dgm:pt modelId="{76B29941-2E10-413A-AF4A-F0D8C61B562D}" type="pres">
      <dgm:prSet presAssocID="{EB7CE6F9-25A2-4677-BB6A-376B524EB26A}" presName="composite" presStyleCnt="0"/>
      <dgm:spPr/>
    </dgm:pt>
    <dgm:pt modelId="{8C01E675-AF9F-4F09-A42B-8848C99F395B}" type="pres">
      <dgm:prSet presAssocID="{EB7CE6F9-25A2-4677-BB6A-376B524EB26A}" presName="ParentText" presStyleLbl="node1" presStyleIdx="0" presStyleCnt="2" custLinFactY="-200000" custLinFactNeighborX="7406" custLinFactNeighborY="-260021">
        <dgm:presLayoutVars>
          <dgm:chMax val="1"/>
          <dgm:chPref val="1"/>
          <dgm:bulletEnabled val="1"/>
        </dgm:presLayoutVars>
      </dgm:prSet>
      <dgm:spPr/>
      <dgm:t>
        <a:bodyPr/>
        <a:lstStyle/>
        <a:p>
          <a:endParaRPr lang="en-GB"/>
        </a:p>
      </dgm:t>
    </dgm:pt>
    <dgm:pt modelId="{38089441-D45F-4817-8903-24E2EE8C0396}" type="pres">
      <dgm:prSet presAssocID="{EB7CE6F9-25A2-4677-BB6A-376B524EB26A}" presName="Image" presStyleLbl="bgImgPlace1" presStyleIdx="0" presStyleCnt="2" custScaleX="153819" custScaleY="200089" custLinFactNeighborX="5290" custLinFactNeighborY="-56815"/>
      <dgm:spPr>
        <a:blipFill>
          <a:blip xmlns:r="http://schemas.openxmlformats.org/officeDocument/2006/relationships" r:embed="rId1">
            <a:extLst>
              <a:ext uri="{28A0092B-C50C-407E-A947-70E740481C1C}">
                <a14:useLocalDpi xmlns:a14="http://schemas.microsoft.com/office/drawing/2010/main" xmlns="" xmlns:r="http://schemas.openxmlformats.org/officeDocument/2006/relationships" xmlns:a="http://schemas.openxmlformats.org/drawingml/2006/main" xmlns:dgm="http://schemas.openxmlformats.org/drawingml/2006/diagram" val="0"/>
              </a:ext>
            </a:extLst>
          </a:blip>
          <a:srcRect/>
          <a:stretch>
            <a:fillRect l="-6000" r="-6000"/>
          </a:stretch>
        </a:blipFill>
      </dgm:spPr>
      <dgm:t>
        <a:bodyPr/>
        <a:lstStyle/>
        <a:p>
          <a:endParaRPr lang="en-GB"/>
        </a:p>
      </dgm:t>
    </dgm:pt>
    <dgm:pt modelId="{6921CCE6-EC15-49B7-A7F8-75D578493D0F}" type="pres">
      <dgm:prSet presAssocID="{EB7CE6F9-25A2-4677-BB6A-376B524EB26A}" presName="ChildText" presStyleLbl="fgAcc1" presStyleIdx="0" presStyleCnt="2" custScaleX="177995" custScaleY="94784" custLinFactY="-40546" custLinFactNeighborX="33598" custLinFactNeighborY="-100000">
        <dgm:presLayoutVars>
          <dgm:chMax val="0"/>
          <dgm:chPref val="0"/>
          <dgm:bulletEnabled val="1"/>
        </dgm:presLayoutVars>
      </dgm:prSet>
      <dgm:spPr/>
      <dgm:t>
        <a:bodyPr/>
        <a:lstStyle/>
        <a:p>
          <a:endParaRPr lang="en-GB"/>
        </a:p>
      </dgm:t>
    </dgm:pt>
    <dgm:pt modelId="{02646DD0-D603-4421-AF2C-3E394AE40CBB}" type="pres">
      <dgm:prSet presAssocID="{73B554D3-063F-435C-9BEA-BCB3C8907177}" presName="sibTrans" presStyleCnt="0"/>
      <dgm:spPr/>
    </dgm:pt>
    <dgm:pt modelId="{A68C6964-CD54-4F33-9DE1-0D1D6CD8513E}" type="pres">
      <dgm:prSet presAssocID="{CACA3EE1-BDC8-454C-8924-617F3DBA48D3}" presName="composite" presStyleCnt="0"/>
      <dgm:spPr/>
    </dgm:pt>
    <dgm:pt modelId="{8B9EDDE5-8F98-4F50-A8BD-AB820C81CE03}" type="pres">
      <dgm:prSet presAssocID="{CACA3EE1-BDC8-454C-8924-617F3DBA48D3}" presName="ParentText" presStyleLbl="node1" presStyleIdx="1" presStyleCnt="2" custLinFactY="-200000" custLinFactNeighborX="-3319" custLinFactNeighborY="-263679">
        <dgm:presLayoutVars>
          <dgm:chMax val="1"/>
          <dgm:chPref val="1"/>
          <dgm:bulletEnabled val="1"/>
        </dgm:presLayoutVars>
      </dgm:prSet>
      <dgm:spPr/>
      <dgm:t>
        <a:bodyPr/>
        <a:lstStyle/>
        <a:p>
          <a:endParaRPr lang="en-GB"/>
        </a:p>
      </dgm:t>
    </dgm:pt>
    <dgm:pt modelId="{17E7E9A8-B617-44BF-B8BD-7CBAA1B3FAFD}" type="pres">
      <dgm:prSet presAssocID="{CACA3EE1-BDC8-454C-8924-617F3DBA48D3}" presName="Image" presStyleLbl="bgImgPlace1" presStyleIdx="1" presStyleCnt="2" custScaleX="122618" custScaleY="214120" custLinFactNeighborY="-51821"/>
      <dgm:spPr>
        <a:blipFill>
          <a:blip xmlns:r="http://schemas.openxmlformats.org/officeDocument/2006/relationships" r:embed="rId2" cstate="print">
            <a:extLst>
              <a:ext uri="{28A0092B-C50C-407E-A947-70E740481C1C}">
                <a14:useLocalDpi xmlns:a14="http://schemas.microsoft.com/office/drawing/2010/main" xmlns="" xmlns:r="http://schemas.openxmlformats.org/officeDocument/2006/relationships" xmlns:a="http://schemas.openxmlformats.org/drawingml/2006/main" xmlns:dgm="http://schemas.openxmlformats.org/drawingml/2006/diagram" val="0"/>
              </a:ext>
            </a:extLst>
          </a:blip>
          <a:srcRect/>
          <a:stretch>
            <a:fillRect l="-17000" r="-17000"/>
          </a:stretch>
        </a:blipFill>
      </dgm:spPr>
      <dgm:t>
        <a:bodyPr/>
        <a:lstStyle/>
        <a:p>
          <a:endParaRPr lang="en-GB"/>
        </a:p>
      </dgm:t>
    </dgm:pt>
    <dgm:pt modelId="{AFF40F1A-FC38-4D3B-8AA7-16D409BA100F}" type="pres">
      <dgm:prSet presAssocID="{CACA3EE1-BDC8-454C-8924-617F3DBA48D3}" presName="ChildText" presStyleLbl="fgAcc1" presStyleIdx="1" presStyleCnt="2" custScaleX="184648" custScaleY="284580" custLinFactNeighborX="340" custLinFactNeighborY="-55403">
        <dgm:presLayoutVars>
          <dgm:chMax val="0"/>
          <dgm:chPref val="0"/>
          <dgm:bulletEnabled val="1"/>
        </dgm:presLayoutVars>
      </dgm:prSet>
      <dgm:spPr/>
      <dgm:t>
        <a:bodyPr/>
        <a:lstStyle/>
        <a:p>
          <a:endParaRPr lang="en-GB"/>
        </a:p>
      </dgm:t>
    </dgm:pt>
  </dgm:ptLst>
  <dgm:cxnLst>
    <dgm:cxn modelId="{C66D76AD-4B9E-4A3E-A4ED-7C223DE76D8E}" type="presOf" srcId="{7E66AED8-318A-47C0-8D83-6CB655B70790}" destId="{AFF40F1A-FC38-4D3B-8AA7-16D409BA100F}" srcOrd="0" destOrd="0" presId="urn:microsoft.com/office/officeart/2008/layout/TitledPictureBlocks"/>
    <dgm:cxn modelId="{21A04D55-CB9F-4C35-8468-7905F8CE941D}" type="presOf" srcId="{27B73127-65C0-4A96-856D-03374E2B8374}" destId="{FE14EC45-16CB-49D1-B06A-6388643F32B6}" srcOrd="0" destOrd="0" presId="urn:microsoft.com/office/officeart/2008/layout/TitledPictureBlocks"/>
    <dgm:cxn modelId="{91F1605E-032F-45F6-AC94-781D7775CA75}" srcId="{27B73127-65C0-4A96-856D-03374E2B8374}" destId="{EB7CE6F9-25A2-4677-BB6A-376B524EB26A}" srcOrd="0" destOrd="0" parTransId="{E921BAF6-8563-4C11-B220-228DE3E268CB}" sibTransId="{73B554D3-063F-435C-9BEA-BCB3C8907177}"/>
    <dgm:cxn modelId="{487BDDDF-B136-4818-91DA-1985A0186054}" srcId="{CACA3EE1-BDC8-454C-8924-617F3DBA48D3}" destId="{7E66AED8-318A-47C0-8D83-6CB655B70790}" srcOrd="0" destOrd="0" parTransId="{A9E1D5CD-6B10-4C17-AEFE-B19510EE5598}" sibTransId="{212BC385-A868-433E-A822-5820E4A3E0DD}"/>
    <dgm:cxn modelId="{A46631EF-F825-48DA-85CC-2A895529E3BC}" srcId="{27B73127-65C0-4A96-856D-03374E2B8374}" destId="{CACA3EE1-BDC8-454C-8924-617F3DBA48D3}" srcOrd="1" destOrd="0" parTransId="{3C7D8751-7219-42F1-B9DA-495B119A2549}" sibTransId="{BE918426-F429-450A-BD34-7926D3DAF098}"/>
    <dgm:cxn modelId="{9F1B7D57-17A6-42C6-A927-017E147CDEF0}" srcId="{EB7CE6F9-25A2-4677-BB6A-376B524EB26A}" destId="{21848A2B-4873-40BF-8D37-079EE9D26FF7}" srcOrd="0" destOrd="0" parTransId="{DD0D7C56-4187-41DE-8D61-F079A706845B}" sibTransId="{E52A4B0D-CC51-4C40-B72D-57E327FD3BF3}"/>
    <dgm:cxn modelId="{BD4FA26D-2CCE-423A-B401-89888354BA11}" type="presOf" srcId="{21848A2B-4873-40BF-8D37-079EE9D26FF7}" destId="{6921CCE6-EC15-49B7-A7F8-75D578493D0F}" srcOrd="0" destOrd="0" presId="urn:microsoft.com/office/officeart/2008/layout/TitledPictureBlocks"/>
    <dgm:cxn modelId="{201F2813-36C3-4D31-B140-BE56B18D0D18}" type="presOf" srcId="{EB7CE6F9-25A2-4677-BB6A-376B524EB26A}" destId="{8C01E675-AF9F-4F09-A42B-8848C99F395B}" srcOrd="0" destOrd="0" presId="urn:microsoft.com/office/officeart/2008/layout/TitledPictureBlocks"/>
    <dgm:cxn modelId="{D3942D65-4F48-4EA9-BA9B-598E34A98F9D}" srcId="{EB7CE6F9-25A2-4677-BB6A-376B524EB26A}" destId="{F3E3E67B-0557-4F5A-A12C-4D30C1C7F44A}" srcOrd="1" destOrd="0" parTransId="{2D640223-7CA7-4E56-9139-CD5BD6810C7C}" sibTransId="{ED58EB87-8786-4137-99FD-345F87AAA3AC}"/>
    <dgm:cxn modelId="{F18ACE19-FEA1-427A-BB5D-24DD10101361}" type="presOf" srcId="{CACA3EE1-BDC8-454C-8924-617F3DBA48D3}" destId="{8B9EDDE5-8F98-4F50-A8BD-AB820C81CE03}" srcOrd="0" destOrd="0" presId="urn:microsoft.com/office/officeart/2008/layout/TitledPictureBlocks"/>
    <dgm:cxn modelId="{0F856D8B-BE4F-4FD7-A783-DB708A16B458}" type="presOf" srcId="{F3E3E67B-0557-4F5A-A12C-4D30C1C7F44A}" destId="{6921CCE6-EC15-49B7-A7F8-75D578493D0F}" srcOrd="0" destOrd="1" presId="urn:microsoft.com/office/officeart/2008/layout/TitledPictureBlocks"/>
    <dgm:cxn modelId="{CEDAA95A-0762-4B21-AECA-8B4BDE07C340}" type="presParOf" srcId="{FE14EC45-16CB-49D1-B06A-6388643F32B6}" destId="{76B29941-2E10-413A-AF4A-F0D8C61B562D}" srcOrd="0" destOrd="0" presId="urn:microsoft.com/office/officeart/2008/layout/TitledPictureBlocks"/>
    <dgm:cxn modelId="{A65E16B8-BF59-4FC9-9D16-E706A82C2CB6}" type="presParOf" srcId="{76B29941-2E10-413A-AF4A-F0D8C61B562D}" destId="{8C01E675-AF9F-4F09-A42B-8848C99F395B}" srcOrd="0" destOrd="0" presId="urn:microsoft.com/office/officeart/2008/layout/TitledPictureBlocks"/>
    <dgm:cxn modelId="{01F38359-B27D-4B62-9103-01EF1E20FE08}" type="presParOf" srcId="{76B29941-2E10-413A-AF4A-F0D8C61B562D}" destId="{38089441-D45F-4817-8903-24E2EE8C0396}" srcOrd="1" destOrd="0" presId="urn:microsoft.com/office/officeart/2008/layout/TitledPictureBlocks"/>
    <dgm:cxn modelId="{8072C691-1C2B-4F24-AABB-A3C081681F59}" type="presParOf" srcId="{76B29941-2E10-413A-AF4A-F0D8C61B562D}" destId="{6921CCE6-EC15-49B7-A7F8-75D578493D0F}" srcOrd="2" destOrd="0" presId="urn:microsoft.com/office/officeart/2008/layout/TitledPictureBlocks"/>
    <dgm:cxn modelId="{F2B0EE32-035B-4CC1-B42D-EB9954D7BE30}" type="presParOf" srcId="{FE14EC45-16CB-49D1-B06A-6388643F32B6}" destId="{02646DD0-D603-4421-AF2C-3E394AE40CBB}" srcOrd="1" destOrd="0" presId="urn:microsoft.com/office/officeart/2008/layout/TitledPictureBlocks"/>
    <dgm:cxn modelId="{02C69ABA-7AEE-48BD-B19E-C6AE274A6525}" type="presParOf" srcId="{FE14EC45-16CB-49D1-B06A-6388643F32B6}" destId="{A68C6964-CD54-4F33-9DE1-0D1D6CD8513E}" srcOrd="2" destOrd="0" presId="urn:microsoft.com/office/officeart/2008/layout/TitledPictureBlocks"/>
    <dgm:cxn modelId="{31F72507-446A-4132-9624-D0F413CD81C2}" type="presParOf" srcId="{A68C6964-CD54-4F33-9DE1-0D1D6CD8513E}" destId="{8B9EDDE5-8F98-4F50-A8BD-AB820C81CE03}" srcOrd="0" destOrd="0" presId="urn:microsoft.com/office/officeart/2008/layout/TitledPictureBlocks"/>
    <dgm:cxn modelId="{3961F693-0277-4751-AACB-D01B937E05AA}" type="presParOf" srcId="{A68C6964-CD54-4F33-9DE1-0D1D6CD8513E}" destId="{17E7E9A8-B617-44BF-B8BD-7CBAA1B3FAFD}" srcOrd="1" destOrd="0" presId="urn:microsoft.com/office/officeart/2008/layout/TitledPictureBlocks"/>
    <dgm:cxn modelId="{9CCA478A-DF07-4A55-B8F0-8AA5FBCF5DA8}" type="presParOf" srcId="{A68C6964-CD54-4F33-9DE1-0D1D6CD8513E}" destId="{AFF40F1A-FC38-4D3B-8AA7-16D409BA100F}" srcOrd="2" destOrd="0" presId="urn:microsoft.com/office/officeart/2008/layout/TitledPictureBlocks"/>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B73127-65C0-4A96-856D-03374E2B8374}" type="doc">
      <dgm:prSet loTypeId="urn:microsoft.com/office/officeart/2008/layout/TitledPictureBlocks" loCatId="picture" qsTypeId="urn:microsoft.com/office/officeart/2005/8/quickstyle/simple1" qsCatId="simple" csTypeId="urn:microsoft.com/office/officeart/2005/8/colors/accent1_2" csCatId="accent1" phldr="1"/>
      <dgm:spPr/>
      <dgm:t>
        <a:bodyPr/>
        <a:lstStyle/>
        <a:p>
          <a:endParaRPr lang="en-GB"/>
        </a:p>
      </dgm:t>
    </dgm:pt>
    <dgm:pt modelId="{EB7CE6F9-25A2-4677-BB6A-376B524EB26A}">
      <dgm:prSet phldrT="[Text]" custT="1"/>
      <dgm:spPr/>
      <dgm:t>
        <a:bodyPr/>
        <a:lstStyle/>
        <a:p>
          <a:r>
            <a:rPr lang="en-GB" sz="1200" b="1" dirty="0" smtClean="0">
              <a:solidFill>
                <a:srgbClr val="002060"/>
              </a:solidFill>
            </a:rPr>
            <a:t>Products development</a:t>
          </a:r>
          <a:endParaRPr lang="en-GB" sz="1200" b="1" dirty="0">
            <a:solidFill>
              <a:srgbClr val="002060"/>
            </a:solidFill>
          </a:endParaRPr>
        </a:p>
      </dgm:t>
    </dgm:pt>
    <dgm:pt modelId="{E921BAF6-8563-4C11-B220-228DE3E268CB}" type="parTrans" cxnId="{91F1605E-032F-45F6-AC94-781D7775CA75}">
      <dgm:prSet/>
      <dgm:spPr/>
      <dgm:t>
        <a:bodyPr/>
        <a:lstStyle/>
        <a:p>
          <a:endParaRPr lang="en-GB"/>
        </a:p>
      </dgm:t>
    </dgm:pt>
    <dgm:pt modelId="{73B554D3-063F-435C-9BEA-BCB3C8907177}" type="sibTrans" cxnId="{91F1605E-032F-45F6-AC94-781D7775CA75}">
      <dgm:prSet/>
      <dgm:spPr/>
      <dgm:t>
        <a:bodyPr/>
        <a:lstStyle/>
        <a:p>
          <a:endParaRPr lang="en-GB"/>
        </a:p>
      </dgm:t>
    </dgm:pt>
    <dgm:pt modelId="{21848A2B-4873-40BF-8D37-079EE9D26FF7}">
      <dgm:prSet phldrT="[Text]" custT="1"/>
      <dgm:spPr/>
      <dgm:t>
        <a:bodyPr/>
        <a:lstStyle/>
        <a:p>
          <a:r>
            <a:rPr lang="en-GB" sz="1200" dirty="0" smtClean="0"/>
            <a:t>EE=7%</a:t>
          </a:r>
        </a:p>
        <a:p>
          <a:r>
            <a:rPr lang="en-GB" sz="1200" dirty="0" smtClean="0"/>
            <a:t>RE=11%</a:t>
          </a:r>
        </a:p>
        <a:p>
          <a:r>
            <a:rPr lang="en-GB" sz="1200" dirty="0" smtClean="0"/>
            <a:t> </a:t>
          </a:r>
          <a:endParaRPr lang="en-GB" sz="1200" dirty="0"/>
        </a:p>
      </dgm:t>
    </dgm:pt>
    <dgm:pt modelId="{DD0D7C56-4187-41DE-8D61-F079A706845B}" type="parTrans" cxnId="{9F1B7D57-17A6-42C6-A927-017E147CDEF0}">
      <dgm:prSet/>
      <dgm:spPr/>
      <dgm:t>
        <a:bodyPr/>
        <a:lstStyle/>
        <a:p>
          <a:endParaRPr lang="en-GB"/>
        </a:p>
      </dgm:t>
    </dgm:pt>
    <dgm:pt modelId="{E52A4B0D-CC51-4C40-B72D-57E327FD3BF3}" type="sibTrans" cxnId="{9F1B7D57-17A6-42C6-A927-017E147CDEF0}">
      <dgm:prSet/>
      <dgm:spPr/>
      <dgm:t>
        <a:bodyPr/>
        <a:lstStyle/>
        <a:p>
          <a:endParaRPr lang="en-GB"/>
        </a:p>
      </dgm:t>
    </dgm:pt>
    <dgm:pt modelId="{CACA3EE1-BDC8-454C-8924-617F3DBA48D3}">
      <dgm:prSet phldrT="[Text]" custT="1"/>
      <dgm:spPr/>
      <dgm:t>
        <a:bodyPr/>
        <a:lstStyle/>
        <a:p>
          <a:r>
            <a:rPr lang="en-GB" sz="1200" b="1" dirty="0" smtClean="0">
              <a:solidFill>
                <a:srgbClr val="002060"/>
              </a:solidFill>
            </a:rPr>
            <a:t>Business development</a:t>
          </a:r>
          <a:endParaRPr lang="en-GB" sz="1200" b="1" dirty="0">
            <a:solidFill>
              <a:srgbClr val="002060"/>
            </a:solidFill>
          </a:endParaRPr>
        </a:p>
      </dgm:t>
    </dgm:pt>
    <dgm:pt modelId="{3C7D8751-7219-42F1-B9DA-495B119A2549}" type="parTrans" cxnId="{A46631EF-F825-48DA-85CC-2A895529E3BC}">
      <dgm:prSet/>
      <dgm:spPr/>
      <dgm:t>
        <a:bodyPr/>
        <a:lstStyle/>
        <a:p>
          <a:endParaRPr lang="en-GB"/>
        </a:p>
      </dgm:t>
    </dgm:pt>
    <dgm:pt modelId="{BE918426-F429-450A-BD34-7926D3DAF098}" type="sibTrans" cxnId="{A46631EF-F825-48DA-85CC-2A895529E3BC}">
      <dgm:prSet/>
      <dgm:spPr/>
      <dgm:t>
        <a:bodyPr/>
        <a:lstStyle/>
        <a:p>
          <a:endParaRPr lang="en-GB"/>
        </a:p>
      </dgm:t>
    </dgm:pt>
    <dgm:pt modelId="{7E66AED8-318A-47C0-8D83-6CB655B70790}">
      <dgm:prSet phldrT="[Text]" custT="1"/>
      <dgm:spPr/>
      <dgm:t>
        <a:bodyPr/>
        <a:lstStyle/>
        <a:p>
          <a:r>
            <a:rPr lang="en-GB" sz="1200" dirty="0" smtClean="0"/>
            <a:t>EE=9%</a:t>
          </a:r>
        </a:p>
        <a:p>
          <a:r>
            <a:rPr lang="en-GB" sz="1200" dirty="0" smtClean="0"/>
            <a:t>RE=14%</a:t>
          </a:r>
        </a:p>
        <a:p>
          <a:endParaRPr lang="en-GB" sz="1200" dirty="0"/>
        </a:p>
      </dgm:t>
    </dgm:pt>
    <dgm:pt modelId="{A9E1D5CD-6B10-4C17-AEFE-B19510EE5598}" type="parTrans" cxnId="{487BDDDF-B136-4818-91DA-1985A0186054}">
      <dgm:prSet/>
      <dgm:spPr/>
      <dgm:t>
        <a:bodyPr/>
        <a:lstStyle/>
        <a:p>
          <a:endParaRPr lang="en-GB"/>
        </a:p>
      </dgm:t>
    </dgm:pt>
    <dgm:pt modelId="{212BC385-A868-433E-A822-5820E4A3E0DD}" type="sibTrans" cxnId="{487BDDDF-B136-4818-91DA-1985A0186054}">
      <dgm:prSet/>
      <dgm:spPr/>
      <dgm:t>
        <a:bodyPr/>
        <a:lstStyle/>
        <a:p>
          <a:endParaRPr lang="en-GB"/>
        </a:p>
      </dgm:t>
    </dgm:pt>
    <dgm:pt modelId="{331A1973-5BD7-4A0C-BF08-55CC20F14A3B}">
      <dgm:prSet phldrT="[Text]" custT="1"/>
      <dgm:spPr/>
      <dgm:t>
        <a:bodyPr/>
        <a:lstStyle/>
        <a:p>
          <a:r>
            <a:rPr lang="en-GB" sz="1200" b="1" dirty="0" smtClean="0">
              <a:solidFill>
                <a:srgbClr val="002060"/>
              </a:solidFill>
            </a:rPr>
            <a:t>Human and Capacity development</a:t>
          </a:r>
          <a:endParaRPr lang="en-GB" sz="1200" b="1" dirty="0">
            <a:solidFill>
              <a:srgbClr val="002060"/>
            </a:solidFill>
          </a:endParaRPr>
        </a:p>
      </dgm:t>
    </dgm:pt>
    <dgm:pt modelId="{D34D5BA9-2E06-4911-9696-16835C97D153}" type="parTrans" cxnId="{6620EFB6-D63B-4BBC-9374-25902D84A725}">
      <dgm:prSet/>
      <dgm:spPr/>
      <dgm:t>
        <a:bodyPr/>
        <a:lstStyle/>
        <a:p>
          <a:endParaRPr lang="en-GB"/>
        </a:p>
      </dgm:t>
    </dgm:pt>
    <dgm:pt modelId="{417B3CB4-FBC6-4245-A698-5140CFD4704D}" type="sibTrans" cxnId="{6620EFB6-D63B-4BBC-9374-25902D84A725}">
      <dgm:prSet/>
      <dgm:spPr/>
      <dgm:t>
        <a:bodyPr/>
        <a:lstStyle/>
        <a:p>
          <a:endParaRPr lang="en-GB"/>
        </a:p>
      </dgm:t>
    </dgm:pt>
    <dgm:pt modelId="{5D3B5879-2C35-4B4E-BA74-4247198505E4}">
      <dgm:prSet phldrT="[Text]" custT="1"/>
      <dgm:spPr/>
      <dgm:t>
        <a:bodyPr/>
        <a:lstStyle/>
        <a:p>
          <a:r>
            <a:rPr lang="en-GB" sz="1200" dirty="0" smtClean="0"/>
            <a:t>EE=2%</a:t>
          </a:r>
        </a:p>
        <a:p>
          <a:r>
            <a:rPr lang="en-GB" sz="1200" dirty="0" smtClean="0"/>
            <a:t>RE=7%</a:t>
          </a:r>
        </a:p>
        <a:p>
          <a:endParaRPr lang="en-GB" sz="1200" dirty="0"/>
        </a:p>
      </dgm:t>
    </dgm:pt>
    <dgm:pt modelId="{4C1BA765-BEEB-4FA4-AC02-B9359674232E}" type="parTrans" cxnId="{A56B92A0-C84B-415E-92AE-5823B5F1B01C}">
      <dgm:prSet/>
      <dgm:spPr/>
      <dgm:t>
        <a:bodyPr/>
        <a:lstStyle/>
        <a:p>
          <a:endParaRPr lang="en-GB"/>
        </a:p>
      </dgm:t>
    </dgm:pt>
    <dgm:pt modelId="{27A71108-AA55-46F4-B9A2-CA838E0F7CEE}" type="sibTrans" cxnId="{A56B92A0-C84B-415E-92AE-5823B5F1B01C}">
      <dgm:prSet/>
      <dgm:spPr/>
      <dgm:t>
        <a:bodyPr/>
        <a:lstStyle/>
        <a:p>
          <a:endParaRPr lang="en-GB"/>
        </a:p>
      </dgm:t>
    </dgm:pt>
    <dgm:pt modelId="{DF7F046D-C355-41BF-B736-A1A5CADDCA36}">
      <dgm:prSet custT="1"/>
      <dgm:spPr/>
      <dgm:t>
        <a:bodyPr/>
        <a:lstStyle/>
        <a:p>
          <a:r>
            <a:rPr lang="en-GB" sz="1200" b="1" dirty="0" smtClean="0">
              <a:solidFill>
                <a:srgbClr val="002060"/>
              </a:solidFill>
            </a:rPr>
            <a:t>Risk Management</a:t>
          </a:r>
          <a:endParaRPr lang="en-GB" sz="1200" b="1" dirty="0">
            <a:solidFill>
              <a:srgbClr val="002060"/>
            </a:solidFill>
          </a:endParaRPr>
        </a:p>
      </dgm:t>
    </dgm:pt>
    <dgm:pt modelId="{9FA9BD29-9E43-4A4B-8501-B52E30583C5A}" type="parTrans" cxnId="{3653B61F-FC59-4861-AE81-D2A02C2208E7}">
      <dgm:prSet/>
      <dgm:spPr/>
      <dgm:t>
        <a:bodyPr/>
        <a:lstStyle/>
        <a:p>
          <a:endParaRPr lang="en-GB"/>
        </a:p>
      </dgm:t>
    </dgm:pt>
    <dgm:pt modelId="{2FE6EFF0-8ADE-4C65-92C6-E51CF5B4D808}" type="sibTrans" cxnId="{3653B61F-FC59-4861-AE81-D2A02C2208E7}">
      <dgm:prSet/>
      <dgm:spPr/>
      <dgm:t>
        <a:bodyPr/>
        <a:lstStyle/>
        <a:p>
          <a:endParaRPr lang="en-GB"/>
        </a:p>
      </dgm:t>
    </dgm:pt>
    <dgm:pt modelId="{74872963-390C-4751-B58A-5E51A4D2C825}">
      <dgm:prSet custT="1"/>
      <dgm:spPr/>
      <dgm:t>
        <a:bodyPr/>
        <a:lstStyle/>
        <a:p>
          <a:r>
            <a:rPr lang="en-GB" sz="1200" b="1" dirty="0" smtClean="0">
              <a:solidFill>
                <a:srgbClr val="002060"/>
              </a:solidFill>
            </a:rPr>
            <a:t>Investment /credit Analysis</a:t>
          </a:r>
          <a:endParaRPr lang="en-GB" sz="1200" b="1" dirty="0">
            <a:solidFill>
              <a:srgbClr val="002060"/>
            </a:solidFill>
          </a:endParaRPr>
        </a:p>
      </dgm:t>
    </dgm:pt>
    <dgm:pt modelId="{E4B5FB0D-7C14-4206-9E1D-70E08EACE394}" type="parTrans" cxnId="{DDB179D7-B5AF-4719-AA24-96C965F02369}">
      <dgm:prSet/>
      <dgm:spPr/>
      <dgm:t>
        <a:bodyPr/>
        <a:lstStyle/>
        <a:p>
          <a:endParaRPr lang="en-GB"/>
        </a:p>
      </dgm:t>
    </dgm:pt>
    <dgm:pt modelId="{543994C6-9320-4D02-8F00-28F3153249C6}" type="sibTrans" cxnId="{DDB179D7-B5AF-4719-AA24-96C965F02369}">
      <dgm:prSet/>
      <dgm:spPr/>
      <dgm:t>
        <a:bodyPr/>
        <a:lstStyle/>
        <a:p>
          <a:endParaRPr lang="en-GB"/>
        </a:p>
      </dgm:t>
    </dgm:pt>
    <dgm:pt modelId="{B73BF170-D271-47A7-9C96-301EACAC7A0D}">
      <dgm:prSet/>
      <dgm:spPr/>
      <dgm:t>
        <a:bodyPr/>
        <a:lstStyle/>
        <a:p>
          <a:r>
            <a:rPr lang="en-US"/>
            <a:t>0%</a:t>
          </a:r>
        </a:p>
      </dgm:t>
    </dgm:pt>
    <dgm:pt modelId="{24789B19-6957-49EA-86A7-C2E6A2F17E97}" type="parTrans" cxnId="{9AAD7F25-4C75-45F2-A966-89FBC25DFB20}">
      <dgm:prSet/>
      <dgm:spPr/>
      <dgm:t>
        <a:bodyPr/>
        <a:lstStyle/>
        <a:p>
          <a:endParaRPr lang="en-US"/>
        </a:p>
      </dgm:t>
    </dgm:pt>
    <dgm:pt modelId="{F69BBA6E-9F66-4455-8FDF-82FCC4174B70}" type="sibTrans" cxnId="{9AAD7F25-4C75-45F2-A966-89FBC25DFB20}">
      <dgm:prSet/>
      <dgm:spPr/>
      <dgm:t>
        <a:bodyPr/>
        <a:lstStyle/>
        <a:p>
          <a:endParaRPr lang="en-US"/>
        </a:p>
      </dgm:t>
    </dgm:pt>
    <dgm:pt modelId="{31C044AD-E0F7-4FFC-87E2-EE9178247841}">
      <dgm:prSet/>
      <dgm:spPr/>
      <dgm:t>
        <a:bodyPr/>
        <a:lstStyle/>
        <a:p>
          <a:r>
            <a:rPr lang="en-US"/>
            <a:t>0%</a:t>
          </a:r>
        </a:p>
      </dgm:t>
    </dgm:pt>
    <dgm:pt modelId="{19274D42-DA6E-4410-9B9E-DB2587C69FB0}" type="parTrans" cxnId="{C664E6AD-3BD2-4DAE-A615-D3E4429E0F3C}">
      <dgm:prSet/>
      <dgm:spPr/>
      <dgm:t>
        <a:bodyPr/>
        <a:lstStyle/>
        <a:p>
          <a:endParaRPr lang="en-US"/>
        </a:p>
      </dgm:t>
    </dgm:pt>
    <dgm:pt modelId="{A0FF3811-DB08-4086-8A57-A2AF3373565D}" type="sibTrans" cxnId="{C664E6AD-3BD2-4DAE-A615-D3E4429E0F3C}">
      <dgm:prSet/>
      <dgm:spPr/>
      <dgm:t>
        <a:bodyPr/>
        <a:lstStyle/>
        <a:p>
          <a:endParaRPr lang="en-US"/>
        </a:p>
      </dgm:t>
    </dgm:pt>
    <dgm:pt modelId="{FE14EC45-16CB-49D1-B06A-6388643F32B6}" type="pres">
      <dgm:prSet presAssocID="{27B73127-65C0-4A96-856D-03374E2B8374}" presName="rootNode" presStyleCnt="0">
        <dgm:presLayoutVars>
          <dgm:chMax/>
          <dgm:chPref/>
          <dgm:dir/>
          <dgm:animLvl val="lvl"/>
        </dgm:presLayoutVars>
      </dgm:prSet>
      <dgm:spPr/>
      <dgm:t>
        <a:bodyPr/>
        <a:lstStyle/>
        <a:p>
          <a:endParaRPr lang="en-GB"/>
        </a:p>
      </dgm:t>
    </dgm:pt>
    <dgm:pt modelId="{76B29941-2E10-413A-AF4A-F0D8C61B562D}" type="pres">
      <dgm:prSet presAssocID="{EB7CE6F9-25A2-4677-BB6A-376B524EB26A}" presName="composite" presStyleCnt="0"/>
      <dgm:spPr/>
    </dgm:pt>
    <dgm:pt modelId="{8C01E675-AF9F-4F09-A42B-8848C99F395B}" type="pres">
      <dgm:prSet presAssocID="{EB7CE6F9-25A2-4677-BB6A-376B524EB26A}" presName="ParentText" presStyleLbl="node1" presStyleIdx="0" presStyleCnt="5" custScaleY="194970" custLinFactY="-100000" custLinFactNeighborX="4126" custLinFactNeighborY="-130962">
        <dgm:presLayoutVars>
          <dgm:chMax val="1"/>
          <dgm:chPref val="1"/>
          <dgm:bulletEnabled val="1"/>
        </dgm:presLayoutVars>
      </dgm:prSet>
      <dgm:spPr/>
      <dgm:t>
        <a:bodyPr/>
        <a:lstStyle/>
        <a:p>
          <a:endParaRPr lang="en-GB"/>
        </a:p>
      </dgm:t>
    </dgm:pt>
    <dgm:pt modelId="{38089441-D45F-4817-8903-24E2EE8C0396}" type="pres">
      <dgm:prSet presAssocID="{EB7CE6F9-25A2-4677-BB6A-376B524EB26A}" presName="Image" presStyleLbl="bgImgPlace1" presStyleIdx="0" presStyleCnt="5" custScaleY="162355"/>
      <dgm:spPr>
        <a:blipFill>
          <a:blip xmlns:r="http://schemas.openxmlformats.org/officeDocument/2006/relationships" r:embed="rId1">
            <a:extLst>
              <a:ext uri="{28A0092B-C50C-407E-A947-70E740481C1C}">
                <a14:useLocalDpi xmlns:a14="http://schemas.microsoft.com/office/drawing/2010/main" xmlns="" xmlns:r="http://schemas.openxmlformats.org/officeDocument/2006/relationships" xmlns:a="http://schemas.openxmlformats.org/drawingml/2006/main" xmlns:dgm="http://schemas.openxmlformats.org/drawingml/2006/diagram" val="0"/>
              </a:ext>
            </a:extLst>
          </a:blip>
          <a:srcRect/>
          <a:stretch>
            <a:fillRect t="-9000" b="-9000"/>
          </a:stretch>
        </a:blipFill>
      </dgm:spPr>
    </dgm:pt>
    <dgm:pt modelId="{6921CCE6-EC15-49B7-A7F8-75D578493D0F}" type="pres">
      <dgm:prSet presAssocID="{EB7CE6F9-25A2-4677-BB6A-376B524EB26A}" presName="ChildText" presStyleLbl="fgAcc1" presStyleIdx="0" presStyleCnt="5" custScaleY="179888" custLinFactNeighborX="-21755" custLinFactNeighborY="26476">
        <dgm:presLayoutVars>
          <dgm:chMax val="0"/>
          <dgm:chPref val="0"/>
          <dgm:bulletEnabled val="1"/>
        </dgm:presLayoutVars>
      </dgm:prSet>
      <dgm:spPr/>
      <dgm:t>
        <a:bodyPr/>
        <a:lstStyle/>
        <a:p>
          <a:endParaRPr lang="en-GB"/>
        </a:p>
      </dgm:t>
    </dgm:pt>
    <dgm:pt modelId="{02646DD0-D603-4421-AF2C-3E394AE40CBB}" type="pres">
      <dgm:prSet presAssocID="{73B554D3-063F-435C-9BEA-BCB3C8907177}" presName="sibTrans" presStyleCnt="0"/>
      <dgm:spPr/>
    </dgm:pt>
    <dgm:pt modelId="{A68C6964-CD54-4F33-9DE1-0D1D6CD8513E}" type="pres">
      <dgm:prSet presAssocID="{CACA3EE1-BDC8-454C-8924-617F3DBA48D3}" presName="composite" presStyleCnt="0"/>
      <dgm:spPr/>
    </dgm:pt>
    <dgm:pt modelId="{8B9EDDE5-8F98-4F50-A8BD-AB820C81CE03}" type="pres">
      <dgm:prSet presAssocID="{CACA3EE1-BDC8-454C-8924-617F3DBA48D3}" presName="ParentText" presStyleLbl="node1" presStyleIdx="1" presStyleCnt="5" custScaleY="194970" custLinFactY="-100000" custLinFactNeighborX="-2751" custLinFactNeighborY="-140389">
        <dgm:presLayoutVars>
          <dgm:chMax val="1"/>
          <dgm:chPref val="1"/>
          <dgm:bulletEnabled val="1"/>
        </dgm:presLayoutVars>
      </dgm:prSet>
      <dgm:spPr/>
      <dgm:t>
        <a:bodyPr/>
        <a:lstStyle/>
        <a:p>
          <a:endParaRPr lang="en-GB"/>
        </a:p>
      </dgm:t>
    </dgm:pt>
    <dgm:pt modelId="{17E7E9A8-B617-44BF-B8BD-7CBAA1B3FAFD}" type="pres">
      <dgm:prSet presAssocID="{CACA3EE1-BDC8-454C-8924-617F3DBA48D3}" presName="Image" presStyleLbl="bgImgPlace1" presStyleIdx="1" presStyleCnt="5" custScaleY="146441"/>
      <dgm:spPr>
        <a:blipFill>
          <a:blip xmlns:r="http://schemas.openxmlformats.org/officeDocument/2006/relationships" r:embed="rId2">
            <a:extLst>
              <a:ext uri="{28A0092B-C50C-407E-A947-70E740481C1C}">
                <a14:useLocalDpi xmlns:a14="http://schemas.microsoft.com/office/drawing/2010/main" xmlns="" xmlns:r="http://schemas.openxmlformats.org/officeDocument/2006/relationships" xmlns:a="http://schemas.openxmlformats.org/drawingml/2006/main" xmlns:dgm="http://schemas.openxmlformats.org/drawingml/2006/diagram" val="0"/>
              </a:ext>
            </a:extLst>
          </a:blip>
          <a:srcRect/>
          <a:stretch>
            <a:fillRect t="-9000" b="-9000"/>
          </a:stretch>
        </a:blipFill>
      </dgm:spPr>
    </dgm:pt>
    <dgm:pt modelId="{AFF40F1A-FC38-4D3B-8AA7-16D409BA100F}" type="pres">
      <dgm:prSet presAssocID="{CACA3EE1-BDC8-454C-8924-617F3DBA48D3}" presName="ChildText" presStyleLbl="fgAcc1" presStyleIdx="1" presStyleCnt="5" custScaleY="206313">
        <dgm:presLayoutVars>
          <dgm:chMax val="0"/>
          <dgm:chPref val="0"/>
          <dgm:bulletEnabled val="1"/>
        </dgm:presLayoutVars>
      </dgm:prSet>
      <dgm:spPr/>
      <dgm:t>
        <a:bodyPr/>
        <a:lstStyle/>
        <a:p>
          <a:endParaRPr lang="en-GB"/>
        </a:p>
      </dgm:t>
    </dgm:pt>
    <dgm:pt modelId="{5F0A27D4-9F26-4AF1-B50A-471BD537193B}" type="pres">
      <dgm:prSet presAssocID="{BE918426-F429-450A-BD34-7926D3DAF098}" presName="sibTrans" presStyleCnt="0"/>
      <dgm:spPr/>
    </dgm:pt>
    <dgm:pt modelId="{1EDFF42F-0B83-4576-B036-B993CC7D2386}" type="pres">
      <dgm:prSet presAssocID="{331A1973-5BD7-4A0C-BF08-55CC20F14A3B}" presName="composite" presStyleCnt="0"/>
      <dgm:spPr/>
    </dgm:pt>
    <dgm:pt modelId="{CD6EF7FB-1E6A-48F6-987B-94CB62576A57}" type="pres">
      <dgm:prSet presAssocID="{331A1973-5BD7-4A0C-BF08-55CC20F14A3B}" presName="ParentText" presStyleLbl="node1" presStyleIdx="2" presStyleCnt="5" custScaleY="309467" custLinFactY="-109073" custLinFactNeighborX="-4814" custLinFactNeighborY="-200000">
        <dgm:presLayoutVars>
          <dgm:chMax val="1"/>
          <dgm:chPref val="1"/>
          <dgm:bulletEnabled val="1"/>
        </dgm:presLayoutVars>
      </dgm:prSet>
      <dgm:spPr/>
      <dgm:t>
        <a:bodyPr/>
        <a:lstStyle/>
        <a:p>
          <a:endParaRPr lang="en-GB"/>
        </a:p>
      </dgm:t>
    </dgm:pt>
    <dgm:pt modelId="{4DC90A07-7858-49E2-AF4E-A3DDF6BEC236}" type="pres">
      <dgm:prSet presAssocID="{331A1973-5BD7-4A0C-BF08-55CC20F14A3B}" presName="Image" presStyleLbl="bgImgPlace1" presStyleIdx="2" presStyleCnt="5" custScaleY="157275"/>
      <dgm:spPr>
        <a:blipFill>
          <a:blip xmlns:r="http://schemas.openxmlformats.org/officeDocument/2006/relationships" r:embed="rId3">
            <a:extLst>
              <a:ext uri="{28A0092B-C50C-407E-A947-70E740481C1C}">
                <a14:useLocalDpi xmlns:a14="http://schemas.microsoft.com/office/drawing/2010/main" xmlns="" xmlns:r="http://schemas.openxmlformats.org/officeDocument/2006/relationships" xmlns:a="http://schemas.openxmlformats.org/drawingml/2006/main" xmlns:dgm="http://schemas.openxmlformats.org/drawingml/2006/diagram" val="0"/>
              </a:ext>
            </a:extLst>
          </a:blip>
          <a:srcRect/>
          <a:stretch>
            <a:fillRect t="-8000" b="-8000"/>
          </a:stretch>
        </a:blipFill>
      </dgm:spPr>
    </dgm:pt>
    <dgm:pt modelId="{72AE10A3-F05C-4721-92CB-DEAE3216502C}" type="pres">
      <dgm:prSet presAssocID="{331A1973-5BD7-4A0C-BF08-55CC20F14A3B}" presName="ChildText" presStyleLbl="fgAcc1" presStyleIdx="2" presStyleCnt="5" custScaleX="116495" custScaleY="172126" custLinFactNeighborX="0" custLinFactNeighborY="4180">
        <dgm:presLayoutVars>
          <dgm:chMax val="0"/>
          <dgm:chPref val="0"/>
          <dgm:bulletEnabled val="1"/>
        </dgm:presLayoutVars>
      </dgm:prSet>
      <dgm:spPr/>
      <dgm:t>
        <a:bodyPr/>
        <a:lstStyle/>
        <a:p>
          <a:endParaRPr lang="en-GB"/>
        </a:p>
      </dgm:t>
    </dgm:pt>
    <dgm:pt modelId="{5D7B4D6A-3C7B-4EF5-BE7D-BBF69CA30DF1}" type="pres">
      <dgm:prSet presAssocID="{417B3CB4-FBC6-4245-A698-5140CFD4704D}" presName="sibTrans" presStyleCnt="0"/>
      <dgm:spPr/>
    </dgm:pt>
    <dgm:pt modelId="{F4A3AB67-24B7-49BE-8369-40606186450A}" type="pres">
      <dgm:prSet presAssocID="{74872963-390C-4751-B58A-5E51A4D2C825}" presName="composite" presStyleCnt="0"/>
      <dgm:spPr/>
    </dgm:pt>
    <dgm:pt modelId="{EEC8EB5B-976B-4A9C-81DF-D2FBDC0974AA}" type="pres">
      <dgm:prSet presAssocID="{74872963-390C-4751-B58A-5E51A4D2C825}" presName="ParentText" presStyleLbl="node1" presStyleIdx="3" presStyleCnt="5" custScaleY="173400">
        <dgm:presLayoutVars>
          <dgm:chMax val="1"/>
          <dgm:chPref val="1"/>
          <dgm:bulletEnabled val="1"/>
        </dgm:presLayoutVars>
      </dgm:prSet>
      <dgm:spPr/>
      <dgm:t>
        <a:bodyPr/>
        <a:lstStyle/>
        <a:p>
          <a:endParaRPr lang="en-GB"/>
        </a:p>
      </dgm:t>
    </dgm:pt>
    <dgm:pt modelId="{FEB2BD84-A7EB-49BF-85AB-B37320761C49}" type="pres">
      <dgm:prSet presAssocID="{74872963-390C-4751-B58A-5E51A4D2C825}" presName="Image" presStyleLbl="bgImgPlace1" presStyleIdx="3" presStyleCnt="5" custScaleX="97965"/>
      <dgm:spPr>
        <a:blipFill>
          <a:blip xmlns:r="http://schemas.openxmlformats.org/officeDocument/2006/relationships" r:embed="rId4">
            <a:extLst>
              <a:ext uri="{28A0092B-C50C-407E-A947-70E740481C1C}">
                <a14:useLocalDpi xmlns:a14="http://schemas.microsoft.com/office/drawing/2010/main" xmlns="" xmlns:r="http://schemas.openxmlformats.org/officeDocument/2006/relationships" xmlns:a="http://schemas.openxmlformats.org/drawingml/2006/main" xmlns:dgm="http://schemas.openxmlformats.org/drawingml/2006/diagram" val="0"/>
              </a:ext>
            </a:extLst>
          </a:blip>
          <a:srcRect/>
          <a:stretch>
            <a:fillRect l="-14000" r="-14000"/>
          </a:stretch>
        </a:blipFill>
      </dgm:spPr>
    </dgm:pt>
    <dgm:pt modelId="{4F20C7D4-0CBE-445F-9E49-3D162005CB68}" type="pres">
      <dgm:prSet presAssocID="{74872963-390C-4751-B58A-5E51A4D2C825}" presName="ChildText" presStyleLbl="fgAcc1" presStyleIdx="3" presStyleCnt="5">
        <dgm:presLayoutVars>
          <dgm:chMax val="0"/>
          <dgm:chPref val="0"/>
          <dgm:bulletEnabled val="1"/>
        </dgm:presLayoutVars>
      </dgm:prSet>
      <dgm:spPr/>
      <dgm:t>
        <a:bodyPr/>
        <a:lstStyle/>
        <a:p>
          <a:endParaRPr lang="en-US"/>
        </a:p>
      </dgm:t>
    </dgm:pt>
    <dgm:pt modelId="{87E9ED4F-A85C-4712-81B1-89F11B0CD1E7}" type="pres">
      <dgm:prSet presAssocID="{543994C6-9320-4D02-8F00-28F3153249C6}" presName="sibTrans" presStyleCnt="0"/>
      <dgm:spPr/>
    </dgm:pt>
    <dgm:pt modelId="{D2DF220F-53E4-417F-9178-9F1B8018E9AD}" type="pres">
      <dgm:prSet presAssocID="{DF7F046D-C355-41BF-B736-A1A5CADDCA36}" presName="composite" presStyleCnt="0"/>
      <dgm:spPr/>
    </dgm:pt>
    <dgm:pt modelId="{A697236D-C412-4249-81EA-12231872F4C0}" type="pres">
      <dgm:prSet presAssocID="{DF7F046D-C355-41BF-B736-A1A5CADDCA36}" presName="ParentText" presStyleLbl="node1" presStyleIdx="4" presStyleCnt="5" custScaleY="182828">
        <dgm:presLayoutVars>
          <dgm:chMax val="1"/>
          <dgm:chPref val="1"/>
          <dgm:bulletEnabled val="1"/>
        </dgm:presLayoutVars>
      </dgm:prSet>
      <dgm:spPr/>
      <dgm:t>
        <a:bodyPr/>
        <a:lstStyle/>
        <a:p>
          <a:endParaRPr lang="en-GB"/>
        </a:p>
      </dgm:t>
    </dgm:pt>
    <dgm:pt modelId="{481CF0F6-3A0E-4D60-A915-E00D7D624920}" type="pres">
      <dgm:prSet presAssocID="{DF7F046D-C355-41BF-B736-A1A5CADDCA36}" presName="Image" presStyleLbl="bgImgPlace1" presStyleIdx="4" presStyleCnt="5"/>
      <dgm:spPr>
        <a:blipFill>
          <a:blip xmlns:r="http://schemas.openxmlformats.org/officeDocument/2006/relationships" r:embed="rId5">
            <a:extLst>
              <a:ext uri="{28A0092B-C50C-407E-A947-70E740481C1C}">
                <a14:useLocalDpi xmlns:a14="http://schemas.microsoft.com/office/drawing/2010/main" xmlns="" xmlns:r="http://schemas.openxmlformats.org/officeDocument/2006/relationships" xmlns:a="http://schemas.openxmlformats.org/drawingml/2006/main" xmlns:dgm="http://schemas.openxmlformats.org/drawingml/2006/diagram" val="0"/>
              </a:ext>
            </a:extLst>
          </a:blip>
          <a:srcRect/>
          <a:stretch>
            <a:fillRect t="-6000" b="-6000"/>
          </a:stretch>
        </a:blipFill>
      </dgm:spPr>
    </dgm:pt>
    <dgm:pt modelId="{288C27C1-9459-4892-9B16-8850C5069188}" type="pres">
      <dgm:prSet presAssocID="{DF7F046D-C355-41BF-B736-A1A5CADDCA36}" presName="ChildText" presStyleLbl="fgAcc1" presStyleIdx="4" presStyleCnt="5">
        <dgm:presLayoutVars>
          <dgm:chMax val="0"/>
          <dgm:chPref val="0"/>
          <dgm:bulletEnabled val="1"/>
        </dgm:presLayoutVars>
      </dgm:prSet>
      <dgm:spPr/>
      <dgm:t>
        <a:bodyPr/>
        <a:lstStyle/>
        <a:p>
          <a:endParaRPr lang="en-US"/>
        </a:p>
      </dgm:t>
    </dgm:pt>
  </dgm:ptLst>
  <dgm:cxnLst>
    <dgm:cxn modelId="{5561716E-4A5A-44EF-ACE2-9F016D94E502}" type="presOf" srcId="{CACA3EE1-BDC8-454C-8924-617F3DBA48D3}" destId="{8B9EDDE5-8F98-4F50-A8BD-AB820C81CE03}" srcOrd="0" destOrd="0" presId="urn:microsoft.com/office/officeart/2008/layout/TitledPictureBlocks"/>
    <dgm:cxn modelId="{DE67F4E8-0DA2-4B29-A010-23E3742F9CDB}" type="presOf" srcId="{7E66AED8-318A-47C0-8D83-6CB655B70790}" destId="{AFF40F1A-FC38-4D3B-8AA7-16D409BA100F}" srcOrd="0" destOrd="0" presId="urn:microsoft.com/office/officeart/2008/layout/TitledPictureBlocks"/>
    <dgm:cxn modelId="{91F1605E-032F-45F6-AC94-781D7775CA75}" srcId="{27B73127-65C0-4A96-856D-03374E2B8374}" destId="{EB7CE6F9-25A2-4677-BB6A-376B524EB26A}" srcOrd="0" destOrd="0" parTransId="{E921BAF6-8563-4C11-B220-228DE3E268CB}" sibTransId="{73B554D3-063F-435C-9BEA-BCB3C8907177}"/>
    <dgm:cxn modelId="{FB2AA1B7-F4F0-438C-9481-470B6EAA8771}" type="presOf" srcId="{EB7CE6F9-25A2-4677-BB6A-376B524EB26A}" destId="{8C01E675-AF9F-4F09-A42B-8848C99F395B}" srcOrd="0" destOrd="0" presId="urn:microsoft.com/office/officeart/2008/layout/TitledPictureBlocks"/>
    <dgm:cxn modelId="{CC0E3CC7-E87E-4D29-A8F1-AFB7E1DBBF3C}" type="presOf" srcId="{74872963-390C-4751-B58A-5E51A4D2C825}" destId="{EEC8EB5B-976B-4A9C-81DF-D2FBDC0974AA}" srcOrd="0" destOrd="0" presId="urn:microsoft.com/office/officeart/2008/layout/TitledPictureBlocks"/>
    <dgm:cxn modelId="{BD5DDE91-8D09-43D1-9336-9645156A0959}" type="presOf" srcId="{B73BF170-D271-47A7-9C96-301EACAC7A0D}" destId="{4F20C7D4-0CBE-445F-9E49-3D162005CB68}" srcOrd="0" destOrd="0" presId="urn:microsoft.com/office/officeart/2008/layout/TitledPictureBlocks"/>
    <dgm:cxn modelId="{581CDB34-8729-443F-9591-D342D8F02FB3}" type="presOf" srcId="{5D3B5879-2C35-4B4E-BA74-4247198505E4}" destId="{72AE10A3-F05C-4721-92CB-DEAE3216502C}" srcOrd="0" destOrd="0" presId="urn:microsoft.com/office/officeart/2008/layout/TitledPictureBlocks"/>
    <dgm:cxn modelId="{D62F2CB7-1245-4D35-AFF1-65ADB91B2876}" type="presOf" srcId="{27B73127-65C0-4A96-856D-03374E2B8374}" destId="{FE14EC45-16CB-49D1-B06A-6388643F32B6}" srcOrd="0" destOrd="0" presId="urn:microsoft.com/office/officeart/2008/layout/TitledPictureBlocks"/>
    <dgm:cxn modelId="{487BDDDF-B136-4818-91DA-1985A0186054}" srcId="{CACA3EE1-BDC8-454C-8924-617F3DBA48D3}" destId="{7E66AED8-318A-47C0-8D83-6CB655B70790}" srcOrd="0" destOrd="0" parTransId="{A9E1D5CD-6B10-4C17-AEFE-B19510EE5598}" sibTransId="{212BC385-A868-433E-A822-5820E4A3E0DD}"/>
    <dgm:cxn modelId="{C664E6AD-3BD2-4DAE-A615-D3E4429E0F3C}" srcId="{DF7F046D-C355-41BF-B736-A1A5CADDCA36}" destId="{31C044AD-E0F7-4FFC-87E2-EE9178247841}" srcOrd="0" destOrd="0" parTransId="{19274D42-DA6E-4410-9B9E-DB2587C69FB0}" sibTransId="{A0FF3811-DB08-4086-8A57-A2AF3373565D}"/>
    <dgm:cxn modelId="{9F1B7D57-17A6-42C6-A927-017E147CDEF0}" srcId="{EB7CE6F9-25A2-4677-BB6A-376B524EB26A}" destId="{21848A2B-4873-40BF-8D37-079EE9D26FF7}" srcOrd="0" destOrd="0" parTransId="{DD0D7C56-4187-41DE-8D61-F079A706845B}" sibTransId="{E52A4B0D-CC51-4C40-B72D-57E327FD3BF3}"/>
    <dgm:cxn modelId="{5F384792-CDC4-4CAA-AEC8-B0234BE98CA6}" type="presOf" srcId="{31C044AD-E0F7-4FFC-87E2-EE9178247841}" destId="{288C27C1-9459-4892-9B16-8850C5069188}" srcOrd="0" destOrd="0" presId="urn:microsoft.com/office/officeart/2008/layout/TitledPictureBlocks"/>
    <dgm:cxn modelId="{A46631EF-F825-48DA-85CC-2A895529E3BC}" srcId="{27B73127-65C0-4A96-856D-03374E2B8374}" destId="{CACA3EE1-BDC8-454C-8924-617F3DBA48D3}" srcOrd="1" destOrd="0" parTransId="{3C7D8751-7219-42F1-B9DA-495B119A2549}" sibTransId="{BE918426-F429-450A-BD34-7926D3DAF098}"/>
    <dgm:cxn modelId="{6620EFB6-D63B-4BBC-9374-25902D84A725}" srcId="{27B73127-65C0-4A96-856D-03374E2B8374}" destId="{331A1973-5BD7-4A0C-BF08-55CC20F14A3B}" srcOrd="2" destOrd="0" parTransId="{D34D5BA9-2E06-4911-9696-16835C97D153}" sibTransId="{417B3CB4-FBC6-4245-A698-5140CFD4704D}"/>
    <dgm:cxn modelId="{F25EA238-A917-4FC7-A259-48DA5DFF4A20}" type="presOf" srcId="{331A1973-5BD7-4A0C-BF08-55CC20F14A3B}" destId="{CD6EF7FB-1E6A-48F6-987B-94CB62576A57}" srcOrd="0" destOrd="0" presId="urn:microsoft.com/office/officeart/2008/layout/TitledPictureBlocks"/>
    <dgm:cxn modelId="{F063FD72-ABB2-49EF-B25C-FEE4F3A69F5C}" type="presOf" srcId="{DF7F046D-C355-41BF-B736-A1A5CADDCA36}" destId="{A697236D-C412-4249-81EA-12231872F4C0}" srcOrd="0" destOrd="0" presId="urn:microsoft.com/office/officeart/2008/layout/TitledPictureBlocks"/>
    <dgm:cxn modelId="{67F23200-24E8-45D1-A023-17DE9BA78F66}" type="presOf" srcId="{21848A2B-4873-40BF-8D37-079EE9D26FF7}" destId="{6921CCE6-EC15-49B7-A7F8-75D578493D0F}" srcOrd="0" destOrd="0" presId="urn:microsoft.com/office/officeart/2008/layout/TitledPictureBlocks"/>
    <dgm:cxn modelId="{3653B61F-FC59-4861-AE81-D2A02C2208E7}" srcId="{27B73127-65C0-4A96-856D-03374E2B8374}" destId="{DF7F046D-C355-41BF-B736-A1A5CADDCA36}" srcOrd="4" destOrd="0" parTransId="{9FA9BD29-9E43-4A4B-8501-B52E30583C5A}" sibTransId="{2FE6EFF0-8ADE-4C65-92C6-E51CF5B4D808}"/>
    <dgm:cxn modelId="{DDB179D7-B5AF-4719-AA24-96C965F02369}" srcId="{27B73127-65C0-4A96-856D-03374E2B8374}" destId="{74872963-390C-4751-B58A-5E51A4D2C825}" srcOrd="3" destOrd="0" parTransId="{E4B5FB0D-7C14-4206-9E1D-70E08EACE394}" sibTransId="{543994C6-9320-4D02-8F00-28F3153249C6}"/>
    <dgm:cxn modelId="{A56B92A0-C84B-415E-92AE-5823B5F1B01C}" srcId="{331A1973-5BD7-4A0C-BF08-55CC20F14A3B}" destId="{5D3B5879-2C35-4B4E-BA74-4247198505E4}" srcOrd="0" destOrd="0" parTransId="{4C1BA765-BEEB-4FA4-AC02-B9359674232E}" sibTransId="{27A71108-AA55-46F4-B9A2-CA838E0F7CEE}"/>
    <dgm:cxn modelId="{9AAD7F25-4C75-45F2-A966-89FBC25DFB20}" srcId="{74872963-390C-4751-B58A-5E51A4D2C825}" destId="{B73BF170-D271-47A7-9C96-301EACAC7A0D}" srcOrd="0" destOrd="0" parTransId="{24789B19-6957-49EA-86A7-C2E6A2F17E97}" sibTransId="{F69BBA6E-9F66-4455-8FDF-82FCC4174B70}"/>
    <dgm:cxn modelId="{B5482CA3-CF7B-4575-8C3A-6AFF847E941D}" type="presParOf" srcId="{FE14EC45-16CB-49D1-B06A-6388643F32B6}" destId="{76B29941-2E10-413A-AF4A-F0D8C61B562D}" srcOrd="0" destOrd="0" presId="urn:microsoft.com/office/officeart/2008/layout/TitledPictureBlocks"/>
    <dgm:cxn modelId="{D1DAC8E8-08FB-4572-8FCB-8D90A95E9801}" type="presParOf" srcId="{76B29941-2E10-413A-AF4A-F0D8C61B562D}" destId="{8C01E675-AF9F-4F09-A42B-8848C99F395B}" srcOrd="0" destOrd="0" presId="urn:microsoft.com/office/officeart/2008/layout/TitledPictureBlocks"/>
    <dgm:cxn modelId="{75E53107-7EB7-4EE7-83DF-146880171535}" type="presParOf" srcId="{76B29941-2E10-413A-AF4A-F0D8C61B562D}" destId="{38089441-D45F-4817-8903-24E2EE8C0396}" srcOrd="1" destOrd="0" presId="urn:microsoft.com/office/officeart/2008/layout/TitledPictureBlocks"/>
    <dgm:cxn modelId="{D10FCC95-7F68-4318-9D3F-E1ABA4FFDF43}" type="presParOf" srcId="{76B29941-2E10-413A-AF4A-F0D8C61B562D}" destId="{6921CCE6-EC15-49B7-A7F8-75D578493D0F}" srcOrd="2" destOrd="0" presId="urn:microsoft.com/office/officeart/2008/layout/TitledPictureBlocks"/>
    <dgm:cxn modelId="{87CA6390-7C65-4AB5-92AB-D212E08CE7C1}" type="presParOf" srcId="{FE14EC45-16CB-49D1-B06A-6388643F32B6}" destId="{02646DD0-D603-4421-AF2C-3E394AE40CBB}" srcOrd="1" destOrd="0" presId="urn:microsoft.com/office/officeart/2008/layout/TitledPictureBlocks"/>
    <dgm:cxn modelId="{6CBC9BCA-CBDC-401F-B463-DCC0847D27B6}" type="presParOf" srcId="{FE14EC45-16CB-49D1-B06A-6388643F32B6}" destId="{A68C6964-CD54-4F33-9DE1-0D1D6CD8513E}" srcOrd="2" destOrd="0" presId="urn:microsoft.com/office/officeart/2008/layout/TitledPictureBlocks"/>
    <dgm:cxn modelId="{88BA7D54-10CE-430B-91AE-FA2BFF9C9244}" type="presParOf" srcId="{A68C6964-CD54-4F33-9DE1-0D1D6CD8513E}" destId="{8B9EDDE5-8F98-4F50-A8BD-AB820C81CE03}" srcOrd="0" destOrd="0" presId="urn:microsoft.com/office/officeart/2008/layout/TitledPictureBlocks"/>
    <dgm:cxn modelId="{51873FB9-B5E9-478B-85B3-677F5AB3CA06}" type="presParOf" srcId="{A68C6964-CD54-4F33-9DE1-0D1D6CD8513E}" destId="{17E7E9A8-B617-44BF-B8BD-7CBAA1B3FAFD}" srcOrd="1" destOrd="0" presId="urn:microsoft.com/office/officeart/2008/layout/TitledPictureBlocks"/>
    <dgm:cxn modelId="{E317003D-F941-4FD1-9B9C-57F1293CF330}" type="presParOf" srcId="{A68C6964-CD54-4F33-9DE1-0D1D6CD8513E}" destId="{AFF40F1A-FC38-4D3B-8AA7-16D409BA100F}" srcOrd="2" destOrd="0" presId="urn:microsoft.com/office/officeart/2008/layout/TitledPictureBlocks"/>
    <dgm:cxn modelId="{27D4C411-3A78-44D3-8066-1B920CC6E784}" type="presParOf" srcId="{FE14EC45-16CB-49D1-B06A-6388643F32B6}" destId="{5F0A27D4-9F26-4AF1-B50A-471BD537193B}" srcOrd="3" destOrd="0" presId="urn:microsoft.com/office/officeart/2008/layout/TitledPictureBlocks"/>
    <dgm:cxn modelId="{6FA43401-F464-446D-AE7B-6B795A82BB52}" type="presParOf" srcId="{FE14EC45-16CB-49D1-B06A-6388643F32B6}" destId="{1EDFF42F-0B83-4576-B036-B993CC7D2386}" srcOrd="4" destOrd="0" presId="urn:microsoft.com/office/officeart/2008/layout/TitledPictureBlocks"/>
    <dgm:cxn modelId="{44C9A96C-D117-4C97-AC89-998584917A33}" type="presParOf" srcId="{1EDFF42F-0B83-4576-B036-B993CC7D2386}" destId="{CD6EF7FB-1E6A-48F6-987B-94CB62576A57}" srcOrd="0" destOrd="0" presId="urn:microsoft.com/office/officeart/2008/layout/TitledPictureBlocks"/>
    <dgm:cxn modelId="{4B1BE848-00BE-4D27-8718-B005FA0AC24E}" type="presParOf" srcId="{1EDFF42F-0B83-4576-B036-B993CC7D2386}" destId="{4DC90A07-7858-49E2-AF4E-A3DDF6BEC236}" srcOrd="1" destOrd="0" presId="urn:microsoft.com/office/officeart/2008/layout/TitledPictureBlocks"/>
    <dgm:cxn modelId="{3FBBC24D-B1D1-471F-A598-0090D0ACA776}" type="presParOf" srcId="{1EDFF42F-0B83-4576-B036-B993CC7D2386}" destId="{72AE10A3-F05C-4721-92CB-DEAE3216502C}" srcOrd="2" destOrd="0" presId="urn:microsoft.com/office/officeart/2008/layout/TitledPictureBlocks"/>
    <dgm:cxn modelId="{AD93E206-6B3C-4FCA-8B8E-1C304B8D3202}" type="presParOf" srcId="{FE14EC45-16CB-49D1-B06A-6388643F32B6}" destId="{5D7B4D6A-3C7B-4EF5-BE7D-BBF69CA30DF1}" srcOrd="5" destOrd="0" presId="urn:microsoft.com/office/officeart/2008/layout/TitledPictureBlocks"/>
    <dgm:cxn modelId="{2335E518-C316-4DE2-864E-469F8A5BF38B}" type="presParOf" srcId="{FE14EC45-16CB-49D1-B06A-6388643F32B6}" destId="{F4A3AB67-24B7-49BE-8369-40606186450A}" srcOrd="6" destOrd="0" presId="urn:microsoft.com/office/officeart/2008/layout/TitledPictureBlocks"/>
    <dgm:cxn modelId="{6B81576A-7110-4975-8B89-4EA4739E1FFE}" type="presParOf" srcId="{F4A3AB67-24B7-49BE-8369-40606186450A}" destId="{EEC8EB5B-976B-4A9C-81DF-D2FBDC0974AA}" srcOrd="0" destOrd="0" presId="urn:microsoft.com/office/officeart/2008/layout/TitledPictureBlocks"/>
    <dgm:cxn modelId="{D260E3F1-9985-44C6-A153-CE4B03A9E99E}" type="presParOf" srcId="{F4A3AB67-24B7-49BE-8369-40606186450A}" destId="{FEB2BD84-A7EB-49BF-85AB-B37320761C49}" srcOrd="1" destOrd="0" presId="urn:microsoft.com/office/officeart/2008/layout/TitledPictureBlocks"/>
    <dgm:cxn modelId="{BBF69321-F2B6-4F74-AC32-8D52DC53A884}" type="presParOf" srcId="{F4A3AB67-24B7-49BE-8369-40606186450A}" destId="{4F20C7D4-0CBE-445F-9E49-3D162005CB68}" srcOrd="2" destOrd="0" presId="urn:microsoft.com/office/officeart/2008/layout/TitledPictureBlocks"/>
    <dgm:cxn modelId="{A174B5A5-FC4D-48BB-B671-692F193F7EAF}" type="presParOf" srcId="{FE14EC45-16CB-49D1-B06A-6388643F32B6}" destId="{87E9ED4F-A85C-4712-81B1-89F11B0CD1E7}" srcOrd="7" destOrd="0" presId="urn:microsoft.com/office/officeart/2008/layout/TitledPictureBlocks"/>
    <dgm:cxn modelId="{01736C36-CC46-46BD-8697-BD2F3501CF85}" type="presParOf" srcId="{FE14EC45-16CB-49D1-B06A-6388643F32B6}" destId="{D2DF220F-53E4-417F-9178-9F1B8018E9AD}" srcOrd="8" destOrd="0" presId="urn:microsoft.com/office/officeart/2008/layout/TitledPictureBlocks"/>
    <dgm:cxn modelId="{66CDB2A9-4476-4FF2-AAD5-E500F56E090B}" type="presParOf" srcId="{D2DF220F-53E4-417F-9178-9F1B8018E9AD}" destId="{A697236D-C412-4249-81EA-12231872F4C0}" srcOrd="0" destOrd="0" presId="urn:microsoft.com/office/officeart/2008/layout/TitledPictureBlocks"/>
    <dgm:cxn modelId="{EADA66D7-DC8B-41CC-B23E-6208C8ACC0B8}" type="presParOf" srcId="{D2DF220F-53E4-417F-9178-9F1B8018E9AD}" destId="{481CF0F6-3A0E-4D60-A915-E00D7D624920}" srcOrd="1" destOrd="0" presId="urn:microsoft.com/office/officeart/2008/layout/TitledPictureBlocks"/>
    <dgm:cxn modelId="{EB6749FE-9F15-416B-8CD9-982609C749D1}" type="presParOf" srcId="{D2DF220F-53E4-417F-9178-9F1B8018E9AD}" destId="{288C27C1-9459-4892-9B16-8850C5069188}" srcOrd="2" destOrd="0" presId="urn:microsoft.com/office/officeart/2008/layout/TitledPictureBlocks"/>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14"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6412"/>
          </a:xfrm>
          <a:prstGeom prst="rect">
            <a:avLst/>
          </a:prstGeom>
        </p:spPr>
        <p:txBody>
          <a:bodyPr vert="horz" lIns="94838" tIns="47419" rIns="94838" bIns="47419" rtlCol="0"/>
          <a:lstStyle>
            <a:lvl1pPr algn="l">
              <a:defRPr sz="1200"/>
            </a:lvl1pPr>
          </a:lstStyle>
          <a:p>
            <a:endParaRPr lang="en-GB"/>
          </a:p>
        </p:txBody>
      </p:sp>
      <p:sp>
        <p:nvSpPr>
          <p:cNvPr id="3" name="Date Placeholder 2"/>
          <p:cNvSpPr>
            <a:spLocks noGrp="1"/>
          </p:cNvSpPr>
          <p:nvPr>
            <p:ph type="dt" sz="quarter" idx="1"/>
          </p:nvPr>
        </p:nvSpPr>
        <p:spPr>
          <a:xfrm>
            <a:off x="3777607" y="1"/>
            <a:ext cx="2889938" cy="496412"/>
          </a:xfrm>
          <a:prstGeom prst="rect">
            <a:avLst/>
          </a:prstGeom>
        </p:spPr>
        <p:txBody>
          <a:bodyPr vert="horz" lIns="94838" tIns="47419" rIns="94838" bIns="47419" rtlCol="0"/>
          <a:lstStyle>
            <a:lvl1pPr algn="r">
              <a:defRPr sz="1200"/>
            </a:lvl1pPr>
          </a:lstStyle>
          <a:p>
            <a:fld id="{1533F1F5-05CB-4526-9245-D6C9F1155827}" type="datetimeFigureOut">
              <a:rPr lang="en-GB" smtClean="0"/>
              <a:pPr/>
              <a:t>8/21/13</a:t>
            </a:fld>
            <a:endParaRPr lang="en-GB"/>
          </a:p>
        </p:txBody>
      </p:sp>
      <p:sp>
        <p:nvSpPr>
          <p:cNvPr id="4" name="Footer Placeholder 3"/>
          <p:cNvSpPr>
            <a:spLocks noGrp="1"/>
          </p:cNvSpPr>
          <p:nvPr>
            <p:ph type="ftr" sz="quarter" idx="2"/>
          </p:nvPr>
        </p:nvSpPr>
        <p:spPr>
          <a:xfrm>
            <a:off x="0" y="9430091"/>
            <a:ext cx="2889938" cy="496412"/>
          </a:xfrm>
          <a:prstGeom prst="rect">
            <a:avLst/>
          </a:prstGeom>
        </p:spPr>
        <p:txBody>
          <a:bodyPr vert="horz" lIns="94838" tIns="47419" rIns="94838" bIns="47419"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30091"/>
            <a:ext cx="2889938" cy="496412"/>
          </a:xfrm>
          <a:prstGeom prst="rect">
            <a:avLst/>
          </a:prstGeom>
        </p:spPr>
        <p:txBody>
          <a:bodyPr vert="horz" lIns="94838" tIns="47419" rIns="94838" bIns="47419" rtlCol="0" anchor="b"/>
          <a:lstStyle>
            <a:lvl1pPr algn="r">
              <a:defRPr sz="1200"/>
            </a:lvl1pPr>
          </a:lstStyle>
          <a:p>
            <a:fld id="{E091F519-295C-40BB-9FB9-57442ADE3199}" type="slidenum">
              <a:rPr lang="en-GB" smtClean="0"/>
              <a:pPr/>
              <a:t>‹#›</a:t>
            </a:fld>
            <a:endParaRPr lang="en-GB"/>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356924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6412"/>
          </a:xfrm>
          <a:prstGeom prst="rect">
            <a:avLst/>
          </a:prstGeom>
        </p:spPr>
        <p:txBody>
          <a:bodyPr vert="horz" lIns="94838" tIns="47419" rIns="94838" bIns="47419" rtlCol="0"/>
          <a:lstStyle>
            <a:lvl1pPr algn="l">
              <a:defRPr sz="1200"/>
            </a:lvl1pPr>
          </a:lstStyle>
          <a:p>
            <a:endParaRPr lang="en-US" dirty="0"/>
          </a:p>
        </p:txBody>
      </p:sp>
      <p:sp>
        <p:nvSpPr>
          <p:cNvPr id="3" name="Date Placeholder 2"/>
          <p:cNvSpPr>
            <a:spLocks noGrp="1"/>
          </p:cNvSpPr>
          <p:nvPr>
            <p:ph type="dt" idx="1"/>
          </p:nvPr>
        </p:nvSpPr>
        <p:spPr>
          <a:xfrm>
            <a:off x="3777607" y="1"/>
            <a:ext cx="2889938" cy="496412"/>
          </a:xfrm>
          <a:prstGeom prst="rect">
            <a:avLst/>
          </a:prstGeom>
        </p:spPr>
        <p:txBody>
          <a:bodyPr vert="horz" lIns="94838" tIns="47419" rIns="94838" bIns="47419" rtlCol="0"/>
          <a:lstStyle>
            <a:lvl1pPr algn="r">
              <a:defRPr sz="1200"/>
            </a:lvl1pPr>
          </a:lstStyle>
          <a:p>
            <a:fld id="{B5A719A7-B165-48DF-8943-3C6E269AD7AC}" type="datetimeFigureOut">
              <a:rPr lang="en-US" smtClean="0"/>
              <a:pPr/>
              <a:t>8/21/13</a:t>
            </a:fld>
            <a:endParaRPr lang="en-US" dirty="0"/>
          </a:p>
        </p:txBody>
      </p:sp>
      <p:sp>
        <p:nvSpPr>
          <p:cNvPr id="4" name="Slide Image Placeholder 3"/>
          <p:cNvSpPr>
            <a:spLocks noGrp="1" noRot="1" noChangeAspect="1"/>
          </p:cNvSpPr>
          <p:nvPr>
            <p:ph type="sldImg" idx="2"/>
          </p:nvPr>
        </p:nvSpPr>
        <p:spPr>
          <a:xfrm>
            <a:off x="854075" y="746125"/>
            <a:ext cx="4960938" cy="3721100"/>
          </a:xfrm>
          <a:prstGeom prst="rect">
            <a:avLst/>
          </a:prstGeom>
          <a:noFill/>
          <a:ln w="12700">
            <a:solidFill>
              <a:prstClr val="black"/>
            </a:solidFill>
          </a:ln>
        </p:spPr>
        <p:txBody>
          <a:bodyPr vert="horz" lIns="94838" tIns="47419" rIns="94838" bIns="47419" rtlCol="0" anchor="ctr"/>
          <a:lstStyle/>
          <a:p>
            <a:endParaRPr lang="en-US" dirty="0"/>
          </a:p>
        </p:txBody>
      </p:sp>
      <p:sp>
        <p:nvSpPr>
          <p:cNvPr id="5" name="Notes Placeholder 4"/>
          <p:cNvSpPr>
            <a:spLocks noGrp="1"/>
          </p:cNvSpPr>
          <p:nvPr>
            <p:ph type="body" sz="quarter" idx="3"/>
          </p:nvPr>
        </p:nvSpPr>
        <p:spPr>
          <a:xfrm>
            <a:off x="666909" y="4715909"/>
            <a:ext cx="5335270" cy="4467700"/>
          </a:xfrm>
          <a:prstGeom prst="rect">
            <a:avLst/>
          </a:prstGeom>
        </p:spPr>
        <p:txBody>
          <a:bodyPr vert="horz" lIns="94838" tIns="47419" rIns="94838" bIns="474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889938" cy="496412"/>
          </a:xfrm>
          <a:prstGeom prst="rect">
            <a:avLst/>
          </a:prstGeom>
        </p:spPr>
        <p:txBody>
          <a:bodyPr vert="horz" lIns="94838" tIns="47419" rIns="94838" bIns="4741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777607" y="9430091"/>
            <a:ext cx="2889938" cy="496412"/>
          </a:xfrm>
          <a:prstGeom prst="rect">
            <a:avLst/>
          </a:prstGeom>
        </p:spPr>
        <p:txBody>
          <a:bodyPr vert="horz" lIns="94838" tIns="47419" rIns="94838" bIns="47419" rtlCol="0" anchor="b"/>
          <a:lstStyle>
            <a:lvl1pPr algn="r">
              <a:defRPr sz="1200"/>
            </a:lvl1pPr>
          </a:lstStyle>
          <a:p>
            <a:fld id="{0392F2E9-8768-490C-9ACC-9A74C58D5613}" type="slidenum">
              <a:rPr lang="en-US" smtClean="0"/>
              <a:pPr/>
              <a:t>‹#›</a:t>
            </a:fld>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78758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92F2E9-8768-490C-9ACC-9A74C58D561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92F2E9-8768-490C-9ACC-9A74C58D5613}"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92F2E9-8768-490C-9ACC-9A74C58D5613}"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92F2E9-8768-490C-9ACC-9A74C58D5613}"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92F2E9-8768-490C-9ACC-9A74C58D5613}"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92F2E9-8768-490C-9ACC-9A74C58D5613}"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92F2E9-8768-490C-9ACC-9A74C58D5613}"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392F2E9-8768-490C-9ACC-9A74C58D5613}" type="slidenum">
              <a:rPr lang="en-US" smtClean="0"/>
              <a:pPr/>
              <a:t>16</a:t>
            </a:fld>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932643759"/>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92F2E9-8768-490C-9ACC-9A74C58D5613}"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92F2E9-8768-490C-9ACC-9A74C58D5613}"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Multilateral provides 27 per cent; Bilateral 73 per cent</a:t>
            </a:r>
            <a:endParaRPr lang="en-US" dirty="0"/>
          </a:p>
        </p:txBody>
      </p:sp>
      <p:sp>
        <p:nvSpPr>
          <p:cNvPr id="4" name="Slide Number Placeholder 3"/>
          <p:cNvSpPr>
            <a:spLocks noGrp="1"/>
          </p:cNvSpPr>
          <p:nvPr>
            <p:ph type="sldNum" sz="quarter" idx="10"/>
          </p:nvPr>
        </p:nvSpPr>
        <p:spPr/>
        <p:txBody>
          <a:bodyPr/>
          <a:lstStyle/>
          <a:p>
            <a:fld id="{0392F2E9-8768-490C-9ACC-9A74C58D5613}"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92F2E9-8768-490C-9ACC-9A74C58D5613}"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kern="1200" dirty="0" smtClean="0">
                <a:solidFill>
                  <a:schemeClr val="tx1"/>
                </a:solidFill>
                <a:latin typeface="+mn-lt"/>
                <a:ea typeface="+mn-ea"/>
                <a:cs typeface="+mn-cs"/>
              </a:rPr>
              <a:t>The Climate Investment Fund (CIF) is made up of two multi-donor funds - the Strategic Climate Fund (SCF), and the Clean Technology Fund (CTF). As shown in Figure 5.4, the CIF has approved about US$ 760 million in total. Less than US$ 1 million has been disbursed. The CTF has a more decentralized fund management arrangement at the regional banks. The CTF for Africa is managed by the </a:t>
            </a:r>
            <a:r>
              <a:rPr lang="en-GB" sz="1200" kern="1200" dirty="0" err="1" smtClean="0">
                <a:solidFill>
                  <a:schemeClr val="tx1"/>
                </a:solidFill>
                <a:latin typeface="+mn-lt"/>
                <a:ea typeface="+mn-ea"/>
                <a:cs typeface="+mn-cs"/>
              </a:rPr>
              <a:t>AfDB</a:t>
            </a:r>
            <a:r>
              <a:rPr lang="en-GB" sz="1200" kern="1200" dirty="0" smtClean="0">
                <a:solidFill>
                  <a:schemeClr val="tx1"/>
                </a:solidFill>
                <a:latin typeface="+mn-lt"/>
                <a:ea typeface="+mn-ea"/>
                <a:cs typeface="+mn-cs"/>
              </a:rPr>
              <a:t>. It provides financial support for promoting low-carbon technologies through demonstration, deployment and technology transfer. It became operational in 2009 and it has approved about US$578 million projects in Africa, none of which has been disbursed. </a:t>
            </a:r>
          </a:p>
          <a:p>
            <a:r>
              <a:rPr lang="en-GB" sz="1200" kern="1200" dirty="0" smtClean="0">
                <a:solidFill>
                  <a:schemeClr val="tx1"/>
                </a:solidFill>
                <a:latin typeface="+mn-lt"/>
                <a:ea typeface="+mn-ea"/>
                <a:cs typeface="+mn-cs"/>
              </a:rPr>
              <a:t>Scaling-Up Renewable Energy Program in Low Income Countries (SREP). Global Energy Efficiency and Renewable Energy Fund (GEEREF) are multilateral funds by European Union (EU) member countries. </a:t>
            </a:r>
          </a:p>
          <a:p>
            <a:r>
              <a:rPr lang="en-GB" sz="1200" kern="1200" dirty="0" smtClean="0">
                <a:solidFill>
                  <a:schemeClr val="tx1"/>
                </a:solidFill>
                <a:latin typeface="+mn-lt"/>
                <a:ea typeface="+mn-ea"/>
                <a:cs typeface="+mn-cs"/>
              </a:rPr>
              <a:t>GEEREF is focused on using public funds to leverage additional private funds through Public-Private Partnership (PPP). It is structured as a fund of funds and invests in private equity sub-funds such as the Frontier Market Energy &amp; Carbon Fund (FMECF) managed by the Denmark-based Frontier Investment Management and the Evolution One Fund managed by the South African-based Inspired Evolution Investment Management. The FMECF is a EUR 60m fund with a focus on renewable energy and assets that will generate carbon credits in Sub-Saharan Africa (SSA). </a:t>
            </a:r>
          </a:p>
          <a:p>
            <a:r>
              <a:rPr lang="en-GB" sz="1200" kern="1200" dirty="0" smtClean="0">
                <a:solidFill>
                  <a:schemeClr val="tx1"/>
                </a:solidFill>
                <a:latin typeface="+mn-lt"/>
                <a:ea typeface="+mn-ea"/>
                <a:cs typeface="+mn-cs"/>
              </a:rPr>
              <a:t>SREP became operational in 2009. It is intended to demonstrate how low carbon energy projects in low income countries could be viable. As of April 2012 when the fund updated its information, it has not yet disbursed any of about US$34 million approved projects. </a:t>
            </a:r>
            <a:endParaRPr lang="en-US" dirty="0"/>
          </a:p>
        </p:txBody>
      </p:sp>
      <p:sp>
        <p:nvSpPr>
          <p:cNvPr id="4" name="Slide Number Placeholder 3"/>
          <p:cNvSpPr>
            <a:spLocks noGrp="1"/>
          </p:cNvSpPr>
          <p:nvPr>
            <p:ph type="sldNum" sz="quarter" idx="10"/>
          </p:nvPr>
        </p:nvSpPr>
        <p:spPr/>
        <p:txBody>
          <a:bodyPr/>
          <a:lstStyle/>
          <a:p>
            <a:fld id="{0392F2E9-8768-490C-9ACC-9A74C58D5613}"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92F2E9-8768-490C-9ACC-9A74C58D5613}"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92F2E9-8768-490C-9ACC-9A74C58D5613}"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92F2E9-8768-490C-9ACC-9A74C58D5613}"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16B374-ADBC-4439-BE08-3E8BEFC2C753}" type="datetimeFigureOut">
              <a:rPr lang="en-GB" smtClean="0"/>
              <a:pPr/>
              <a:t>8/21/13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3021F4B-1931-416B-9E1A-2B0DB71AA499}" type="slidenum">
              <a:rPr lang="en-GB" smtClean="0"/>
              <a:pPr/>
              <a:t>‹#›</a:t>
            </a:fld>
            <a:endParaRPr lang="en-GB" dirty="0"/>
          </a:p>
        </p:txBody>
      </p:sp>
      <p:pic>
        <p:nvPicPr>
          <p:cNvPr id="7" name="Picture 6"/>
          <p:cNvPicPr>
            <a:picLocks noChangeAspect="1"/>
          </p:cNvPicPr>
          <p:nvPr userDrawn="1"/>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3" y="-10650"/>
            <a:ext cx="2209798" cy="66222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16B374-ADBC-4439-BE08-3E8BEFC2C753}" type="datetimeFigureOut">
              <a:rPr lang="en-GB" smtClean="0"/>
              <a:pPr/>
              <a:t>8/21/13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3021F4B-1931-416B-9E1A-2B0DB71AA499}"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16B374-ADBC-4439-BE08-3E8BEFC2C753}" type="datetimeFigureOut">
              <a:rPr lang="en-GB" smtClean="0"/>
              <a:pPr/>
              <a:t>8/21/13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3021F4B-1931-416B-9E1A-2B0DB71AA499}"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16B374-ADBC-4439-BE08-3E8BEFC2C753}" type="datetimeFigureOut">
              <a:rPr lang="en-GB" smtClean="0"/>
              <a:pPr/>
              <a:t>8/21/13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3021F4B-1931-416B-9E1A-2B0DB71AA499}" type="slidenum">
              <a:rPr lang="en-GB" smtClean="0"/>
              <a:pPr/>
              <a:t>‹#›</a:t>
            </a:fld>
            <a:endParaRPr lang="en-GB" dirty="0"/>
          </a:p>
        </p:txBody>
      </p:sp>
      <p:pic>
        <p:nvPicPr>
          <p:cNvPr id="7" name="Picture 6"/>
          <p:cNvPicPr>
            <a:picLocks noChangeAspect="1"/>
          </p:cNvPicPr>
          <p:nvPr userDrawn="1"/>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3" y="-10650"/>
            <a:ext cx="1981197" cy="59371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16B374-ADBC-4439-BE08-3E8BEFC2C753}" type="datetimeFigureOut">
              <a:rPr lang="en-GB" smtClean="0"/>
              <a:pPr/>
              <a:t>8/21/13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3021F4B-1931-416B-9E1A-2B0DB71AA499}"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16B374-ADBC-4439-BE08-3E8BEFC2C753}" type="datetimeFigureOut">
              <a:rPr lang="en-GB" smtClean="0"/>
              <a:pPr/>
              <a:t>8/21/13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3021F4B-1931-416B-9E1A-2B0DB71AA499}"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16B374-ADBC-4439-BE08-3E8BEFC2C753}" type="datetimeFigureOut">
              <a:rPr lang="en-GB" smtClean="0"/>
              <a:pPr/>
              <a:t>8/21/13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3021F4B-1931-416B-9E1A-2B0DB71AA499}"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16B374-ADBC-4439-BE08-3E8BEFC2C753}" type="datetimeFigureOut">
              <a:rPr lang="en-GB" smtClean="0"/>
              <a:pPr/>
              <a:t>8/21/13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3021F4B-1931-416B-9E1A-2B0DB71AA499}"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6B374-ADBC-4439-BE08-3E8BEFC2C753}" type="datetimeFigureOut">
              <a:rPr lang="en-GB" smtClean="0"/>
              <a:pPr/>
              <a:t>8/21/13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3021F4B-1931-416B-9E1A-2B0DB71AA499}"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16B374-ADBC-4439-BE08-3E8BEFC2C753}" type="datetimeFigureOut">
              <a:rPr lang="en-GB" smtClean="0"/>
              <a:pPr/>
              <a:t>8/21/13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3021F4B-1931-416B-9E1A-2B0DB71AA499}"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16B374-ADBC-4439-BE08-3E8BEFC2C753}" type="datetimeFigureOut">
              <a:rPr lang="en-GB" smtClean="0"/>
              <a:pPr/>
              <a:t>8/21/13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3021F4B-1931-416B-9E1A-2B0DB71AA499}" type="slidenum">
              <a:rPr lang="en-GB" smtClean="0"/>
              <a:pPr/>
              <a:t>‹#›</a:t>
            </a:fld>
            <a:endParaRPr lang="en-GB" dirty="0"/>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dirty="0"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3F16B374-ADBC-4439-BE08-3E8BEFC2C753}" type="datetimeFigureOut">
              <a:rPr lang="en-GB" smtClean="0"/>
              <a:pPr/>
              <a:t>8/21/13</a:t>
            </a:fld>
            <a:endParaRPr lang="en-GB" dirty="0"/>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GB" dirty="0"/>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C3021F4B-1931-416B-9E1A-2B0DB71AA499}"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png"/><Relationship Id="rId10"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1" Type="http://schemas.openxmlformats.org/officeDocument/2006/relationships/diagramLayout" Target="../diagrams/layout1.xml"/><Relationship Id="rId12" Type="http://schemas.openxmlformats.org/officeDocument/2006/relationships/diagramQuickStyle" Target="../diagrams/quickStyle1.xml"/><Relationship Id="rId13" Type="http://schemas.openxmlformats.org/officeDocument/2006/relationships/diagramColors" Target="../diagrams/colors1.xml"/><Relationship Id="rId14"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png"/><Relationship Id="rId10"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11" Type="http://schemas.openxmlformats.org/officeDocument/2006/relationships/diagramLayout" Target="../diagrams/layout2.xml"/><Relationship Id="rId12" Type="http://schemas.openxmlformats.org/officeDocument/2006/relationships/diagramQuickStyle" Target="../diagrams/quickStyle2.xml"/><Relationship Id="rId13" Type="http://schemas.openxmlformats.org/officeDocument/2006/relationships/diagramColors" Target="../diagrams/colors2.xml"/><Relationship Id="rId14"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png"/><Relationship Id="rId10"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w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chart" Target="../charts/chart4.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png"/><Relationship Id="rId11" Type="http://schemas.openxmlformats.org/officeDocument/2006/relationships/package" Target="../embeddings/Microsoft_Excel_Sheet1.xlsx"/><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png"/><Relationship Id="rId10"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70549"/>
            <a:ext cx="7467600" cy="2325051"/>
          </a:xfrm>
        </p:spPr>
        <p:txBody>
          <a:bodyPr/>
          <a:lstStyle/>
          <a:p>
            <a:pPr algn="ctr"/>
            <a:r>
              <a:rPr lang="en-US" sz="2000" b="1" dirty="0" smtClean="0"/>
              <a:t>Financing of Low Carbon Energy (LCE) by Private Financial Institutions (PFIs) in Africa.</a:t>
            </a:r>
            <a:endParaRPr lang="en-GB" sz="2000" dirty="0">
              <a:latin typeface="Lucida Handwriting" pitchFamily="66" charset="0"/>
            </a:endParaRPr>
          </a:p>
        </p:txBody>
      </p:sp>
      <p:sp>
        <p:nvSpPr>
          <p:cNvPr id="3" name="Content Placeholder 2"/>
          <p:cNvSpPr>
            <a:spLocks noGrp="1"/>
          </p:cNvSpPr>
          <p:nvPr>
            <p:ph idx="1"/>
          </p:nvPr>
        </p:nvSpPr>
        <p:spPr>
          <a:xfrm>
            <a:off x="1158242" y="4656802"/>
            <a:ext cx="7609839" cy="2201198"/>
          </a:xfrm>
        </p:spPr>
        <p:txBody>
          <a:bodyPr/>
          <a:lstStyle/>
          <a:p>
            <a:pPr marL="0" indent="0">
              <a:buNone/>
            </a:pPr>
            <a:endParaRPr lang="en-US" sz="1600" b="1" dirty="0" smtClean="0">
              <a:solidFill>
                <a:schemeClr val="tx1"/>
              </a:solidFill>
            </a:endParaRPr>
          </a:p>
          <a:p>
            <a:pPr marL="0" indent="0">
              <a:buNone/>
            </a:pPr>
            <a:endParaRPr lang="en-US" sz="1600" b="1" dirty="0">
              <a:solidFill>
                <a:schemeClr val="tx1"/>
              </a:solidFill>
            </a:endParaRPr>
          </a:p>
          <a:p>
            <a:pPr marL="0" indent="0">
              <a:buNone/>
            </a:pPr>
            <a:endParaRPr lang="en-US" sz="1600" b="1" dirty="0" smtClean="0">
              <a:solidFill>
                <a:schemeClr val="tx1"/>
              </a:solidFill>
            </a:endParaRPr>
          </a:p>
          <a:p>
            <a:pPr marL="0" indent="0">
              <a:buNone/>
            </a:pPr>
            <a:endParaRPr lang="en-US" sz="1600" b="1" dirty="0">
              <a:solidFill>
                <a:schemeClr val="tx1"/>
              </a:solidFill>
            </a:endParaRPr>
          </a:p>
          <a:p>
            <a:pPr marL="0" indent="0">
              <a:buNone/>
            </a:pPr>
            <a:r>
              <a:rPr lang="en-US" sz="1600" b="1" dirty="0" smtClean="0">
                <a:solidFill>
                  <a:schemeClr val="tx1"/>
                </a:solidFill>
              </a:rPr>
              <a:t>Joint </a:t>
            </a:r>
            <a:r>
              <a:rPr lang="en-US" sz="1600" b="1" dirty="0">
                <a:solidFill>
                  <a:schemeClr val="tx1"/>
                </a:solidFill>
              </a:rPr>
              <a:t>UNU-INRA And African Development Institute (ADI) of The African Development Bank (</a:t>
            </a:r>
            <a:r>
              <a:rPr lang="en-US" sz="1600" b="1" dirty="0" err="1">
                <a:solidFill>
                  <a:schemeClr val="tx1"/>
                </a:solidFill>
              </a:rPr>
              <a:t>AfDB</a:t>
            </a:r>
            <a:r>
              <a:rPr lang="en-US" sz="1600" b="1">
                <a:solidFill>
                  <a:schemeClr val="tx1"/>
                </a:solidFill>
              </a:rPr>
              <a:t>) </a:t>
            </a:r>
            <a:r>
              <a:rPr lang="en-US" sz="1600" b="1" smtClean="0">
                <a:solidFill>
                  <a:schemeClr val="tx1"/>
                </a:solidFill>
              </a:rPr>
              <a:t>Project.</a:t>
            </a:r>
            <a:endParaRPr lang="en-US" sz="1600" b="1" dirty="0">
              <a:solidFill>
                <a:schemeClr val="tx1"/>
              </a:solidFill>
            </a:endParaRPr>
          </a:p>
          <a:p>
            <a:endParaRPr lang="en-GB" dirty="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30479" y="580709"/>
            <a:ext cx="1173480" cy="1019491"/>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20955" y="1600200"/>
            <a:ext cx="1163956" cy="1066800"/>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28" name="Picture 4" descr="C:\Users\Mr. Thompson\Pictures\Biogas\Case_billede_Morsø_Biønergi_101.jpg"/>
          <p:cNvPicPr>
            <a:picLocks noChangeAspect="1" noChangeArrowheads="1"/>
          </p:cNvPicPr>
          <p:nvPr/>
        </p:nvPicPr>
        <p:blipFill>
          <a:blip r:embed="rId5"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30478" y="2667000"/>
            <a:ext cx="1173480" cy="1143000"/>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pic>
        <p:nvPicPr>
          <p:cNvPr id="8" name="Picture 7" descr="Industry Sector"/>
          <p:cNvPicPr/>
          <p:nvPr/>
        </p:nvPicPr>
        <p:blipFill>
          <a:blip r:embed="rId6"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55243" y="3810001"/>
            <a:ext cx="1198245" cy="1066799"/>
          </a:xfrm>
          <a:prstGeom prst="rect">
            <a:avLst/>
          </a:prstGeom>
          <a:noFill/>
          <a:ln>
            <a:noFill/>
          </a:ln>
        </p:spPr>
      </p:pic>
      <p:pic>
        <p:nvPicPr>
          <p:cNvPr id="1029" name="Picture 5"/>
          <p:cNvPicPr>
            <a:picLocks noChangeAspect="1" noChangeArrowheads="1"/>
          </p:cNvPicPr>
          <p:nvPr/>
        </p:nvPicPr>
        <p:blipFill>
          <a:blip r:embed="rId7"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55243" y="4876801"/>
            <a:ext cx="1208405" cy="990600"/>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55243" y="5867400"/>
            <a:ext cx="1198244" cy="990600"/>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8229599" y="-1111"/>
            <a:ext cx="914401" cy="686911"/>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
        <p:nvSpPr>
          <p:cNvPr id="4" name="TextBox 3"/>
          <p:cNvSpPr txBox="1"/>
          <p:nvPr/>
        </p:nvSpPr>
        <p:spPr>
          <a:xfrm>
            <a:off x="2339752" y="4343400"/>
            <a:ext cx="4176464" cy="381744"/>
          </a:xfrm>
          <a:prstGeom prst="rect">
            <a:avLst/>
          </a:prstGeom>
          <a:noFill/>
        </p:spPr>
        <p:txBody>
          <a:bodyPr wrap="square" rtlCol="0">
            <a:spAutoFit/>
          </a:bodyPr>
          <a:lstStyle/>
          <a:p>
            <a:r>
              <a:rPr lang="en-GB" dirty="0" err="1" smtClean="0"/>
              <a:t>Dr.</a:t>
            </a:r>
            <a:r>
              <a:rPr lang="en-GB" dirty="0" smtClean="0"/>
              <a:t> Tim Koomson (UNU-INRA)</a:t>
            </a:r>
            <a:endParaRPr lang="en-GB"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8048978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44593" y="223562"/>
            <a:ext cx="7125113" cy="924475"/>
          </a:xfrm>
        </p:spPr>
        <p:txBody>
          <a:bodyPr/>
          <a:lstStyle/>
          <a:p>
            <a:pPr algn="ctr"/>
            <a:r>
              <a:rPr lang="en-US" sz="2000" dirty="0" smtClean="0">
                <a:latin typeface="Lucida Handwriting" pitchFamily="66" charset="0"/>
              </a:rPr>
              <a:t>Sound Bites of Opportunities</a:t>
            </a:r>
            <a:endParaRPr lang="en-GB" sz="2000" dirty="0">
              <a:latin typeface="Lucida Handwriting" pitchFamily="66" charset="0"/>
            </a:endParaRPr>
          </a:p>
        </p:txBody>
      </p:sp>
      <p:sp>
        <p:nvSpPr>
          <p:cNvPr id="3" name="Content Placeholder 2"/>
          <p:cNvSpPr>
            <a:spLocks noGrp="1"/>
          </p:cNvSpPr>
          <p:nvPr>
            <p:ph idx="1"/>
          </p:nvPr>
        </p:nvSpPr>
        <p:spPr>
          <a:xfrm>
            <a:off x="1009442" y="1807361"/>
            <a:ext cx="7811029" cy="4789991"/>
          </a:xfrm>
        </p:spPr>
        <p:txBody>
          <a:bodyPr>
            <a:normAutofit/>
          </a:bodyPr>
          <a:lstStyle/>
          <a:p>
            <a:endParaRPr lang="en-US" sz="2800" dirty="0" smtClean="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30479" y="580709"/>
            <a:ext cx="1173480" cy="1019491"/>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20955" y="1600200"/>
            <a:ext cx="1163956" cy="1066800"/>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28" name="Picture 4" descr="C:\Users\Mr. Thompson\Pictures\Biogas\Case_billede_Morsø_Biønergi_101.jpg"/>
          <p:cNvPicPr>
            <a:picLocks noChangeAspect="1" noChangeArrowheads="1"/>
          </p:cNvPicPr>
          <p:nvPr/>
        </p:nvPicPr>
        <p:blipFill>
          <a:blip r:embed="rId5"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30478" y="2667000"/>
            <a:ext cx="1173480" cy="1143000"/>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pic>
        <p:nvPicPr>
          <p:cNvPr id="8" name="Picture 7" descr="Industry Sector"/>
          <p:cNvPicPr/>
          <p:nvPr/>
        </p:nvPicPr>
        <p:blipFill>
          <a:blip r:embed="rId6"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55243" y="3810001"/>
            <a:ext cx="1198245" cy="1066799"/>
          </a:xfrm>
          <a:prstGeom prst="rect">
            <a:avLst/>
          </a:prstGeom>
          <a:noFill/>
          <a:ln>
            <a:noFill/>
          </a:ln>
        </p:spPr>
      </p:pic>
      <p:pic>
        <p:nvPicPr>
          <p:cNvPr id="1029" name="Picture 5"/>
          <p:cNvPicPr>
            <a:picLocks noChangeAspect="1" noChangeArrowheads="1"/>
          </p:cNvPicPr>
          <p:nvPr/>
        </p:nvPicPr>
        <p:blipFill>
          <a:blip r:embed="rId7"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55243" y="4876801"/>
            <a:ext cx="1208405" cy="990600"/>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55243" y="5867400"/>
            <a:ext cx="1198244" cy="990600"/>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8229599" y="-1111"/>
            <a:ext cx="914401" cy="686911"/>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
        <p:nvSpPr>
          <p:cNvPr id="5" name="Oval Callout 4"/>
          <p:cNvSpPr/>
          <p:nvPr/>
        </p:nvSpPr>
        <p:spPr>
          <a:xfrm>
            <a:off x="5652120" y="1492425"/>
            <a:ext cx="3168352" cy="216024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smtClean="0"/>
          </a:p>
          <a:p>
            <a:r>
              <a:rPr lang="en-GB" sz="1200" dirty="0" smtClean="0">
                <a:solidFill>
                  <a:schemeClr val="tx1"/>
                </a:solidFill>
                <a:latin typeface="Bauhaus 93" pitchFamily="82" charset="0"/>
              </a:rPr>
              <a:t>“Financing </a:t>
            </a:r>
            <a:r>
              <a:rPr lang="en-GB" sz="1200" dirty="0">
                <a:solidFill>
                  <a:schemeClr val="tx1"/>
                </a:solidFill>
                <a:latin typeface="Bauhaus 93" pitchFamily="82" charset="0"/>
              </a:rPr>
              <a:t>low carbon technology represents a unique opportunity </a:t>
            </a:r>
            <a:r>
              <a:rPr lang="en-GB" sz="1200" dirty="0" smtClean="0">
                <a:solidFill>
                  <a:schemeClr val="tx1"/>
                </a:solidFill>
                <a:latin typeface="Bauhaus 93" pitchFamily="82" charset="0"/>
              </a:rPr>
              <a:t>for </a:t>
            </a:r>
            <a:r>
              <a:rPr lang="en-GB" sz="1200" dirty="0">
                <a:solidFill>
                  <a:schemeClr val="tx1"/>
                </a:solidFill>
                <a:latin typeface="Bauhaus 93" pitchFamily="82" charset="0"/>
              </a:rPr>
              <a:t>banks to benefit from the significant growth of the low carbon technology sector whilst demonstrating a positive contribution in tackling climate change</a:t>
            </a:r>
            <a:r>
              <a:rPr lang="en-GB" sz="1000" dirty="0">
                <a:solidFill>
                  <a:schemeClr val="tx1"/>
                </a:solidFill>
              </a:rPr>
              <a:t>” </a:t>
            </a:r>
          </a:p>
          <a:p>
            <a:pPr algn="ctr"/>
            <a:endParaRPr lang="en-GB" sz="1000" dirty="0"/>
          </a:p>
          <a:p>
            <a:pPr algn="ctr"/>
            <a:endParaRPr lang="en-GB" dirty="0"/>
          </a:p>
        </p:txBody>
      </p:sp>
      <p:pic>
        <p:nvPicPr>
          <p:cNvPr id="6" name="Picture 2"/>
          <p:cNvPicPr>
            <a:picLocks noChangeAspect="1" noChangeArrowheads="1"/>
          </p:cNvPicPr>
          <p:nvPr/>
        </p:nvPicPr>
        <p:blipFill>
          <a:blip r:embed="rId10"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6774204" y="3947015"/>
            <a:ext cx="1395502" cy="610369"/>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11"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4962172" y="3947015"/>
            <a:ext cx="1812032" cy="624985"/>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1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1331640" y="5949280"/>
            <a:ext cx="2505784" cy="587640"/>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
        <p:nvSpPr>
          <p:cNvPr id="10" name="Rectangular Callout 9"/>
          <p:cNvSpPr/>
          <p:nvPr/>
        </p:nvSpPr>
        <p:spPr>
          <a:xfrm>
            <a:off x="1835696" y="1600200"/>
            <a:ext cx="2592288" cy="100811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Bauhaus 93" pitchFamily="82" charset="0"/>
              </a:rPr>
              <a:t>We have </a:t>
            </a:r>
            <a:r>
              <a:rPr lang="en-US" sz="1200" dirty="0" smtClean="0">
                <a:solidFill>
                  <a:schemeClr val="tx1"/>
                </a:solidFill>
                <a:latin typeface="Bauhaus 93" pitchFamily="82" charset="0"/>
              </a:rPr>
              <a:t>committed </a:t>
            </a:r>
            <a:r>
              <a:rPr lang="en-US" sz="1200" dirty="0">
                <a:solidFill>
                  <a:schemeClr val="tx1"/>
                </a:solidFill>
                <a:latin typeface="Bauhaus 93" pitchFamily="82" charset="0"/>
              </a:rPr>
              <a:t>50 billion dollars, more than any other institution, over the next 10 years for climate-friendly efforts</a:t>
            </a:r>
            <a:r>
              <a:rPr lang="en-US" sz="1200" dirty="0">
                <a:solidFill>
                  <a:schemeClr val="tx1"/>
                </a:solidFill>
              </a:rPr>
              <a:t>."</a:t>
            </a:r>
            <a:r>
              <a:rPr lang="en-US" sz="1200" dirty="0"/>
              <a:t> </a:t>
            </a:r>
            <a:r>
              <a:rPr lang="en-GB" dirty="0" smtClean="0"/>
              <a:t> </a:t>
            </a:r>
            <a:endParaRPr lang="en-GB" dirty="0"/>
          </a:p>
        </p:txBody>
      </p:sp>
      <p:pic>
        <p:nvPicPr>
          <p:cNvPr id="11" name="Picture 5"/>
          <p:cNvPicPr>
            <a:picLocks noChangeAspect="1" noChangeArrowheads="1"/>
          </p:cNvPicPr>
          <p:nvPr/>
        </p:nvPicPr>
        <p:blipFill>
          <a:blip r:embed="rId1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1512969" y="2702719"/>
            <a:ext cx="2143125" cy="654274"/>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
        <p:nvSpPr>
          <p:cNvPr id="12" name="Rounded Rectangular Callout 11"/>
          <p:cNvSpPr/>
          <p:nvPr/>
        </p:nvSpPr>
        <p:spPr>
          <a:xfrm>
            <a:off x="1416688" y="3730752"/>
            <a:ext cx="2867279" cy="178648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Bauhaus 93" pitchFamily="82" charset="0"/>
              </a:rPr>
              <a:t> </a:t>
            </a:r>
            <a:r>
              <a:rPr lang="en-US" sz="1200" dirty="0">
                <a:solidFill>
                  <a:schemeClr val="tx1"/>
                </a:solidFill>
                <a:latin typeface="Bauhaus 93" pitchFamily="82" charset="0"/>
              </a:rPr>
              <a:t>“We have completed $8.4 billion toward our $20 billion environmental commitment, committing $5.4 billion in lending and investing activities and facilitating nearly $3 billion in capital markets </a:t>
            </a:r>
            <a:r>
              <a:rPr lang="en-US" sz="1200" dirty="0" smtClean="0">
                <a:solidFill>
                  <a:schemeClr val="tx1"/>
                </a:solidFill>
                <a:latin typeface="Bauhaus 93" pitchFamily="82" charset="0"/>
              </a:rPr>
              <a:t>activity”</a:t>
            </a:r>
            <a:endParaRPr lang="en-GB" dirty="0"/>
          </a:p>
        </p:txBody>
      </p:sp>
      <p:pic>
        <p:nvPicPr>
          <p:cNvPr id="15" name="Picture 6"/>
          <p:cNvPicPr>
            <a:picLocks noChangeAspect="1" noChangeArrowheads="1"/>
          </p:cNvPicPr>
          <p:nvPr/>
        </p:nvPicPr>
        <p:blipFill>
          <a:blip r:embed="rId1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4962172" y="6021288"/>
            <a:ext cx="2868891" cy="515632"/>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
        <p:nvSpPr>
          <p:cNvPr id="16" name="Cloud Callout 15"/>
          <p:cNvSpPr/>
          <p:nvPr/>
        </p:nvSpPr>
        <p:spPr>
          <a:xfrm>
            <a:off x="4860032" y="4797152"/>
            <a:ext cx="3600400" cy="107024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Bauhaus 93" pitchFamily="82" charset="0"/>
              </a:rPr>
              <a:t>“the </a:t>
            </a:r>
            <a:r>
              <a:rPr lang="en-US" sz="1200" dirty="0">
                <a:solidFill>
                  <a:schemeClr val="tx1"/>
                </a:solidFill>
                <a:latin typeface="Bauhaus 93" pitchFamily="82" charset="0"/>
              </a:rPr>
              <a:t>shift to a low-carbon economy requires finance which presents an opportunity to HSBC”.</a:t>
            </a:r>
            <a:endParaRPr lang="en-GB" sz="1200" dirty="0">
              <a:solidFill>
                <a:schemeClr val="tx1"/>
              </a:solidFill>
              <a:latin typeface="Bauhaus 93" pitchFamily="82" charset="0"/>
            </a:endParaRPr>
          </a:p>
          <a:p>
            <a:pPr algn="ctr"/>
            <a:endParaRPr lang="en-GB" sz="1200" dirty="0">
              <a:solidFill>
                <a:schemeClr val="tx1"/>
              </a:solidFill>
              <a:latin typeface="Bauhaus 93" pitchFamily="82" charset="0"/>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98895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dirty="0" smtClean="0">
                <a:latin typeface="Lucida Handwriting" pitchFamily="66" charset="0"/>
              </a:rPr>
              <a:t>Scoping Study Methodology</a:t>
            </a:r>
            <a:endParaRPr lang="en-GB" sz="2000" dirty="0">
              <a:latin typeface="Lucida Handwriting" pitchFamily="66" charset="0"/>
            </a:endParaRPr>
          </a:p>
        </p:txBody>
      </p:sp>
      <p:sp>
        <p:nvSpPr>
          <p:cNvPr id="7" name="Content Placeholder 6"/>
          <p:cNvSpPr>
            <a:spLocks noGrp="1"/>
          </p:cNvSpPr>
          <p:nvPr>
            <p:ph sz="half" idx="1"/>
          </p:nvPr>
        </p:nvSpPr>
        <p:spPr>
          <a:xfrm>
            <a:off x="1219200" y="1981200"/>
            <a:ext cx="3242677" cy="4111625"/>
          </a:xfrm>
        </p:spPr>
        <p:txBody>
          <a:bodyPr>
            <a:normAutofit fontScale="85000" lnSpcReduction="10000"/>
          </a:bodyPr>
          <a:lstStyle/>
          <a:p>
            <a:r>
              <a:rPr lang="en-GB" dirty="0" smtClean="0"/>
              <a:t>Scoping study -</a:t>
            </a:r>
            <a:r>
              <a:rPr lang="en-US" dirty="0"/>
              <a:t>take stock and review financial instruments that are currently developed or under consideration to support EE, RE, clean and low carbon </a:t>
            </a:r>
            <a:r>
              <a:rPr lang="en-US" dirty="0" smtClean="0"/>
              <a:t>technologies</a:t>
            </a:r>
            <a:r>
              <a:rPr lang="en-GB" dirty="0" smtClean="0"/>
              <a:t> in Cameroon, Ghana, Tanzania, Tunisia and Zambia. </a:t>
            </a:r>
          </a:p>
          <a:p>
            <a:r>
              <a:rPr lang="en-GB" dirty="0" smtClean="0"/>
              <a:t>Structured questionnaire for banks, insurance, leasing other PFIs and governments. </a:t>
            </a:r>
          </a:p>
          <a:p>
            <a:r>
              <a:rPr lang="en-GB" dirty="0" smtClean="0"/>
              <a:t>Informal consultation and discussion. Review of relevant materials.  </a:t>
            </a:r>
          </a:p>
          <a:p>
            <a:pPr marL="0" indent="0">
              <a:buNone/>
            </a:pPr>
            <a:endParaRPr lang="en-GB" dirty="0" smtClean="0"/>
          </a:p>
          <a:p>
            <a:pPr marL="0" indent="0">
              <a:buNone/>
            </a:pPr>
            <a:endParaRPr lang="en-GB" dirty="0"/>
          </a:p>
        </p:txBody>
      </p:sp>
      <p:graphicFrame>
        <p:nvGraphicFramePr>
          <p:cNvPr id="10" name="Content Placeholder 9"/>
          <p:cNvGraphicFramePr>
            <a:graphicFrameLocks noGrp="1"/>
          </p:cNvGraphicFramePr>
          <p:nvPr>
            <p:ph sz="half" idx="2"/>
            <p:extLst>
              <p:ext uri="{D42A27DB-BD31-4B8C-83A1-F6EECF244321}">
                <p14:modId xmlns="" xmlns:p14="http://schemas.microsoft.com/office/powerpoint/2010/main" xmlns:p="http://schemas.openxmlformats.org/presentationml/2006/main" xmlns:r="http://schemas.openxmlformats.org/officeDocument/2006/relationships" xmlns:a="http://schemas.openxmlformats.org/drawingml/2006/main" val="2196657056"/>
              </p:ext>
            </p:extLst>
          </p:nvPr>
        </p:nvGraphicFramePr>
        <p:xfrm>
          <a:off x="4662488" y="1809748"/>
          <a:ext cx="4252912" cy="4057652"/>
        </p:xfrm>
        <a:graphic>
          <a:graphicData uri="http://schemas.openxmlformats.org/drawingml/2006/table">
            <a:tbl>
              <a:tblPr firstRow="1" bandRow="1">
                <a:tableStyleId>{5C22544A-7EE6-4342-B048-85BDC9FD1C3A}</a:tableStyleId>
              </a:tblPr>
              <a:tblGrid>
                <a:gridCol w="2118761"/>
                <a:gridCol w="716514"/>
                <a:gridCol w="1417637"/>
              </a:tblGrid>
              <a:tr h="429288">
                <a:tc>
                  <a:txBody>
                    <a:bodyPr/>
                    <a:lstStyle/>
                    <a:p>
                      <a:r>
                        <a:rPr lang="en-GB" dirty="0" smtClean="0"/>
                        <a:t>Institution</a:t>
                      </a:r>
                      <a:endParaRPr lang="en-GB" dirty="0"/>
                    </a:p>
                  </a:txBody>
                  <a:tcPr/>
                </a:tc>
                <a:tc>
                  <a:txBody>
                    <a:bodyPr/>
                    <a:lstStyle/>
                    <a:p>
                      <a:r>
                        <a:rPr lang="en-GB" dirty="0" smtClean="0"/>
                        <a:t>#</a:t>
                      </a:r>
                      <a:endParaRPr lang="en-GB" dirty="0"/>
                    </a:p>
                  </a:txBody>
                  <a:tcPr/>
                </a:tc>
                <a:tc>
                  <a:txBody>
                    <a:bodyPr/>
                    <a:lstStyle/>
                    <a:p>
                      <a:r>
                        <a:rPr lang="en-GB" dirty="0" smtClean="0"/>
                        <a:t> (%)</a:t>
                      </a:r>
                      <a:endParaRPr lang="en-GB" dirty="0"/>
                    </a:p>
                  </a:txBody>
                  <a:tcPr/>
                </a:tc>
              </a:tr>
              <a:tr h="429288">
                <a:tc>
                  <a:txBody>
                    <a:bodyPr/>
                    <a:lstStyle/>
                    <a:p>
                      <a:r>
                        <a:rPr lang="en-GB" dirty="0" smtClean="0"/>
                        <a:t>Banks</a:t>
                      </a:r>
                      <a:endParaRPr lang="en-GB" dirty="0"/>
                    </a:p>
                  </a:txBody>
                  <a:tcPr/>
                </a:tc>
                <a:tc>
                  <a:txBody>
                    <a:bodyPr/>
                    <a:lstStyle/>
                    <a:p>
                      <a:r>
                        <a:rPr lang="en-GB" dirty="0" smtClean="0"/>
                        <a:t>30</a:t>
                      </a:r>
                      <a:endParaRPr lang="en-GB" dirty="0"/>
                    </a:p>
                  </a:txBody>
                  <a:tcPr/>
                </a:tc>
                <a:tc>
                  <a:txBody>
                    <a:bodyPr/>
                    <a:lstStyle/>
                    <a:p>
                      <a:r>
                        <a:rPr lang="en-GB" dirty="0" smtClean="0"/>
                        <a:t>40%</a:t>
                      </a:r>
                      <a:endParaRPr lang="en-GB" dirty="0"/>
                    </a:p>
                  </a:txBody>
                  <a:tcPr/>
                </a:tc>
              </a:tr>
              <a:tr h="740962">
                <a:tc>
                  <a:txBody>
                    <a:bodyPr/>
                    <a:lstStyle/>
                    <a:p>
                      <a:r>
                        <a:rPr lang="en-GB" dirty="0" smtClean="0"/>
                        <a:t>Leasing Companies</a:t>
                      </a:r>
                      <a:endParaRPr lang="en-GB" dirty="0"/>
                    </a:p>
                  </a:txBody>
                  <a:tcPr/>
                </a:tc>
                <a:tc>
                  <a:txBody>
                    <a:bodyPr/>
                    <a:lstStyle/>
                    <a:p>
                      <a:r>
                        <a:rPr lang="en-GB" dirty="0" smtClean="0"/>
                        <a:t>6</a:t>
                      </a:r>
                      <a:endParaRPr lang="en-GB" dirty="0"/>
                    </a:p>
                  </a:txBody>
                  <a:tcPr/>
                </a:tc>
                <a:tc>
                  <a:txBody>
                    <a:bodyPr/>
                    <a:lstStyle/>
                    <a:p>
                      <a:r>
                        <a:rPr lang="en-GB" dirty="0" smtClean="0"/>
                        <a:t>8%</a:t>
                      </a:r>
                      <a:endParaRPr lang="en-GB" dirty="0"/>
                    </a:p>
                  </a:txBody>
                  <a:tcPr/>
                </a:tc>
              </a:tr>
              <a:tr h="740962">
                <a:tc>
                  <a:txBody>
                    <a:bodyPr/>
                    <a:lstStyle/>
                    <a:p>
                      <a:r>
                        <a:rPr lang="en-GB" dirty="0" smtClean="0"/>
                        <a:t>Insurance Companies</a:t>
                      </a:r>
                      <a:endParaRPr lang="en-GB" dirty="0"/>
                    </a:p>
                  </a:txBody>
                  <a:tcPr/>
                </a:tc>
                <a:tc>
                  <a:txBody>
                    <a:bodyPr/>
                    <a:lstStyle/>
                    <a:p>
                      <a:r>
                        <a:rPr lang="en-GB" dirty="0" smtClean="0"/>
                        <a:t>13</a:t>
                      </a:r>
                      <a:endParaRPr lang="en-GB" dirty="0"/>
                    </a:p>
                  </a:txBody>
                  <a:tcPr/>
                </a:tc>
                <a:tc>
                  <a:txBody>
                    <a:bodyPr/>
                    <a:lstStyle/>
                    <a:p>
                      <a:r>
                        <a:rPr lang="en-GB" dirty="0" smtClean="0"/>
                        <a:t>17%</a:t>
                      </a:r>
                      <a:endParaRPr lang="en-GB" dirty="0"/>
                    </a:p>
                  </a:txBody>
                  <a:tcPr/>
                </a:tc>
              </a:tr>
              <a:tr h="429288">
                <a:tc>
                  <a:txBody>
                    <a:bodyPr/>
                    <a:lstStyle/>
                    <a:p>
                      <a:r>
                        <a:rPr lang="en-GB" dirty="0" smtClean="0"/>
                        <a:t>Other PFIs</a:t>
                      </a:r>
                      <a:endParaRPr lang="en-GB" dirty="0"/>
                    </a:p>
                  </a:txBody>
                  <a:tcPr/>
                </a:tc>
                <a:tc>
                  <a:txBody>
                    <a:bodyPr/>
                    <a:lstStyle/>
                    <a:p>
                      <a:r>
                        <a:rPr lang="en-GB" dirty="0" smtClean="0"/>
                        <a:t>3</a:t>
                      </a:r>
                      <a:endParaRPr lang="en-GB" dirty="0"/>
                    </a:p>
                  </a:txBody>
                  <a:tcPr/>
                </a:tc>
                <a:tc>
                  <a:txBody>
                    <a:bodyPr/>
                    <a:lstStyle/>
                    <a:p>
                      <a:r>
                        <a:rPr lang="en-GB" dirty="0" smtClean="0"/>
                        <a:t>4%</a:t>
                      </a:r>
                      <a:endParaRPr lang="en-GB" dirty="0"/>
                    </a:p>
                  </a:txBody>
                  <a:tcPr/>
                </a:tc>
              </a:tr>
              <a:tr h="429288">
                <a:tc>
                  <a:txBody>
                    <a:bodyPr/>
                    <a:lstStyle/>
                    <a:p>
                      <a:r>
                        <a:rPr lang="en-GB" dirty="0" smtClean="0"/>
                        <a:t>Industry</a:t>
                      </a:r>
                      <a:endParaRPr lang="en-GB" dirty="0"/>
                    </a:p>
                  </a:txBody>
                  <a:tcPr/>
                </a:tc>
                <a:tc>
                  <a:txBody>
                    <a:bodyPr/>
                    <a:lstStyle/>
                    <a:p>
                      <a:r>
                        <a:rPr lang="en-GB" dirty="0" smtClean="0"/>
                        <a:t>4</a:t>
                      </a:r>
                      <a:endParaRPr lang="en-GB" dirty="0"/>
                    </a:p>
                  </a:txBody>
                  <a:tcPr/>
                </a:tc>
                <a:tc>
                  <a:txBody>
                    <a:bodyPr/>
                    <a:lstStyle/>
                    <a:p>
                      <a:r>
                        <a:rPr lang="en-GB" dirty="0" smtClean="0"/>
                        <a:t>5%</a:t>
                      </a:r>
                      <a:endParaRPr lang="en-GB" dirty="0"/>
                    </a:p>
                  </a:txBody>
                  <a:tcPr/>
                </a:tc>
              </a:tr>
              <a:tr h="429288">
                <a:tc>
                  <a:txBody>
                    <a:bodyPr/>
                    <a:lstStyle/>
                    <a:p>
                      <a:r>
                        <a:rPr lang="en-GB" dirty="0" smtClean="0"/>
                        <a:t>Government</a:t>
                      </a:r>
                      <a:endParaRPr lang="en-GB" dirty="0"/>
                    </a:p>
                  </a:txBody>
                  <a:tcPr/>
                </a:tc>
                <a:tc>
                  <a:txBody>
                    <a:bodyPr/>
                    <a:lstStyle/>
                    <a:p>
                      <a:r>
                        <a:rPr lang="en-GB" dirty="0" smtClean="0"/>
                        <a:t>19</a:t>
                      </a:r>
                      <a:endParaRPr lang="en-GB" dirty="0"/>
                    </a:p>
                  </a:txBody>
                  <a:tcPr/>
                </a:tc>
                <a:tc>
                  <a:txBody>
                    <a:bodyPr/>
                    <a:lstStyle/>
                    <a:p>
                      <a:r>
                        <a:rPr lang="en-GB" dirty="0" smtClean="0"/>
                        <a:t>25%</a:t>
                      </a:r>
                      <a:endParaRPr lang="en-GB" dirty="0"/>
                    </a:p>
                  </a:txBody>
                  <a:tcPr/>
                </a:tc>
              </a:tr>
              <a:tr h="429288">
                <a:tc>
                  <a:txBody>
                    <a:bodyPr/>
                    <a:lstStyle/>
                    <a:p>
                      <a:r>
                        <a:rPr lang="en-GB" dirty="0" smtClean="0"/>
                        <a:t>Total</a:t>
                      </a:r>
                      <a:endParaRPr lang="en-GB" dirty="0"/>
                    </a:p>
                  </a:txBody>
                  <a:tcPr/>
                </a:tc>
                <a:tc>
                  <a:txBody>
                    <a:bodyPr/>
                    <a:lstStyle/>
                    <a:p>
                      <a:r>
                        <a:rPr lang="en-GB" dirty="0" smtClean="0"/>
                        <a:t>75</a:t>
                      </a:r>
                      <a:endParaRPr lang="en-GB" dirty="0"/>
                    </a:p>
                  </a:txBody>
                  <a:tcPr/>
                </a:tc>
                <a:tc>
                  <a:txBody>
                    <a:bodyPr/>
                    <a:lstStyle/>
                    <a:p>
                      <a:r>
                        <a:rPr lang="en-GB" dirty="0" smtClean="0"/>
                        <a:t>100</a:t>
                      </a:r>
                      <a:endParaRPr lang="en-GB" dirty="0"/>
                    </a:p>
                  </a:txBody>
                  <a:tcPr/>
                </a:tc>
              </a:tr>
            </a:tbl>
          </a:graphicData>
        </a:graphic>
      </p:graphicFrame>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30479" y="580709"/>
            <a:ext cx="1173480" cy="1019491"/>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20955" y="1600200"/>
            <a:ext cx="1163956" cy="1066800"/>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28" name="Picture 4" descr="C:\Users\Mr. Thompson\Pictures\Biogas\Case_billede_Morsø_Biønergi_101.jpg"/>
          <p:cNvPicPr>
            <a:picLocks noChangeAspect="1" noChangeArrowheads="1"/>
          </p:cNvPicPr>
          <p:nvPr/>
        </p:nvPicPr>
        <p:blipFill>
          <a:blip r:embed="rId5"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30478" y="2667000"/>
            <a:ext cx="1173480" cy="1143000"/>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pic>
        <p:nvPicPr>
          <p:cNvPr id="8" name="Picture 7" descr="Industry Sector"/>
          <p:cNvPicPr/>
          <p:nvPr/>
        </p:nvPicPr>
        <p:blipFill>
          <a:blip r:embed="rId6"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55243" y="3810001"/>
            <a:ext cx="1198245" cy="1066799"/>
          </a:xfrm>
          <a:prstGeom prst="rect">
            <a:avLst/>
          </a:prstGeom>
          <a:noFill/>
          <a:ln>
            <a:noFill/>
          </a:ln>
        </p:spPr>
      </p:pic>
      <p:pic>
        <p:nvPicPr>
          <p:cNvPr id="1029" name="Picture 5"/>
          <p:cNvPicPr>
            <a:picLocks noChangeAspect="1" noChangeArrowheads="1"/>
          </p:cNvPicPr>
          <p:nvPr/>
        </p:nvPicPr>
        <p:blipFill>
          <a:blip r:embed="rId7"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55243" y="4876801"/>
            <a:ext cx="1208405" cy="990600"/>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55243" y="5867400"/>
            <a:ext cx="1198244" cy="990600"/>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8229599" y="-1111"/>
            <a:ext cx="914401" cy="686911"/>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061435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40833" y="475816"/>
            <a:ext cx="7235262" cy="614638"/>
          </a:xfrm>
        </p:spPr>
        <p:txBody>
          <a:bodyPr/>
          <a:lstStyle/>
          <a:p>
            <a:pPr lvl="0" latinLnBrk="1"/>
            <a:r>
              <a:rPr lang="en-US" sz="2000" dirty="0">
                <a:latin typeface="Lucida Sans Typewriter" pitchFamily="49" charset="0"/>
              </a:rPr>
              <a:t>What are the nature of financial transactions of PFIs for </a:t>
            </a:r>
            <a:r>
              <a:rPr lang="en-US" sz="2000" dirty="0" smtClean="0">
                <a:latin typeface="Lucida Sans Typewriter" pitchFamily="49" charset="0"/>
              </a:rPr>
              <a:t>LCE projects?</a:t>
            </a:r>
            <a:br>
              <a:rPr lang="en-US" sz="2000" dirty="0" smtClean="0">
                <a:latin typeface="Lucida Sans Typewriter" pitchFamily="49" charset="0"/>
              </a:rPr>
            </a:br>
            <a:endParaRPr lang="en-GB" sz="2000" dirty="0">
              <a:latin typeface="Lucida Sans Typewriter" pitchFamily="49" charset="0"/>
            </a:endParaRPr>
          </a:p>
        </p:txBody>
      </p:sp>
      <p:sp>
        <p:nvSpPr>
          <p:cNvPr id="3" name="Content Placeholder 2"/>
          <p:cNvSpPr>
            <a:spLocks noGrp="1"/>
          </p:cNvSpPr>
          <p:nvPr>
            <p:ph idx="1"/>
          </p:nvPr>
        </p:nvSpPr>
        <p:spPr>
          <a:xfrm>
            <a:off x="1009442" y="1600200"/>
            <a:ext cx="7448757" cy="4648199"/>
          </a:xfrm>
        </p:spPr>
        <p:txBody>
          <a:bodyPr>
            <a:normAutofit/>
          </a:bodyPr>
          <a:lstStyle/>
          <a:p>
            <a:pPr marL="0" indent="0">
              <a:buNone/>
            </a:pPr>
            <a:endParaRPr lang="en-US" sz="1600" dirty="0" smtClean="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30479" y="580709"/>
            <a:ext cx="1173480" cy="1019491"/>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20955" y="1600200"/>
            <a:ext cx="1163956" cy="1066800"/>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28" name="Picture 4" descr="C:\Users\Mr. Thompson\Pictures\Biogas\Case_billede_Morsø_Biønergi_101.jpg"/>
          <p:cNvPicPr>
            <a:picLocks noChangeAspect="1" noChangeArrowheads="1"/>
          </p:cNvPicPr>
          <p:nvPr/>
        </p:nvPicPr>
        <p:blipFill>
          <a:blip r:embed="rId5"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30478" y="2667000"/>
            <a:ext cx="1173480" cy="1143000"/>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pic>
        <p:nvPicPr>
          <p:cNvPr id="8" name="Picture 7" descr="Industry Sector"/>
          <p:cNvPicPr/>
          <p:nvPr/>
        </p:nvPicPr>
        <p:blipFill>
          <a:blip r:embed="rId6"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55243" y="3810001"/>
            <a:ext cx="1198245" cy="1066799"/>
          </a:xfrm>
          <a:prstGeom prst="rect">
            <a:avLst/>
          </a:prstGeom>
          <a:noFill/>
          <a:ln>
            <a:noFill/>
          </a:ln>
        </p:spPr>
      </p:pic>
      <p:pic>
        <p:nvPicPr>
          <p:cNvPr id="1029" name="Picture 5"/>
          <p:cNvPicPr>
            <a:picLocks noChangeAspect="1" noChangeArrowheads="1"/>
          </p:cNvPicPr>
          <p:nvPr/>
        </p:nvPicPr>
        <p:blipFill>
          <a:blip r:embed="rId7"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55243" y="4876801"/>
            <a:ext cx="1208405" cy="990600"/>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55243" y="5867400"/>
            <a:ext cx="1198244" cy="990600"/>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8229599" y="-1111"/>
            <a:ext cx="914401" cy="686911"/>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graphicFrame>
        <p:nvGraphicFramePr>
          <p:cNvPr id="12" name="Diagram 11"/>
          <p:cNvGraphicFramePr/>
          <p:nvPr/>
        </p:nvGraphicFramePr>
        <p:xfrm>
          <a:off x="1187624" y="980728"/>
          <a:ext cx="7956376" cy="5877272"/>
        </p:xfrm>
        <a:graphic>
          <a:graphicData uri="http://schemas.openxmlformats.org/drawingml/2006/diagram">
            <a:relIds xmlns:dgm="http://schemas.openxmlformats.org/drawingml/2006/diagram" xmlns:r="http://schemas.openxmlformats.org/officeDocument/2006/relationships" r:dm="rId10" r:lo="rId11" r:qs="rId12" r:cs="rId13"/>
          </a:graphicData>
        </a:graphic>
      </p:graphicFrame>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477873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3563"/>
            <a:ext cx="7125113" cy="614638"/>
          </a:xfrm>
        </p:spPr>
        <p:txBody>
          <a:bodyPr/>
          <a:lstStyle/>
          <a:p>
            <a:pPr algn="ctr"/>
            <a:r>
              <a:rPr lang="en-US" sz="2000" dirty="0">
                <a:latin typeface="Lucida Sans Typewriter" pitchFamily="49" charset="0"/>
              </a:rPr>
              <a:t>How are </a:t>
            </a:r>
            <a:r>
              <a:rPr lang="en-US" sz="2000" dirty="0" smtClean="0">
                <a:latin typeface="Lucida Sans Typewriter" pitchFamily="49" charset="0"/>
              </a:rPr>
              <a:t>PFIs integrating LCE Financing into their operations?</a:t>
            </a:r>
            <a:endParaRPr lang="en-GB" sz="2000" dirty="0">
              <a:latin typeface="Lucida Sans Typewriter" pitchFamily="49" charset="0"/>
            </a:endParaRP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30479" y="580709"/>
            <a:ext cx="1173480" cy="1019491"/>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20955" y="1600200"/>
            <a:ext cx="1163956" cy="1066800"/>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28" name="Picture 4" descr="C:\Users\Mr. Thompson\Pictures\Biogas\Case_billede_Morsø_Biønergi_101.jpg"/>
          <p:cNvPicPr>
            <a:picLocks noChangeAspect="1" noChangeArrowheads="1"/>
          </p:cNvPicPr>
          <p:nvPr/>
        </p:nvPicPr>
        <p:blipFill>
          <a:blip r:embed="rId5"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30478" y="2667000"/>
            <a:ext cx="1173480" cy="1143000"/>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pic>
        <p:nvPicPr>
          <p:cNvPr id="8" name="Picture 7" descr="Industry Sector"/>
          <p:cNvPicPr/>
          <p:nvPr/>
        </p:nvPicPr>
        <p:blipFill>
          <a:blip r:embed="rId6"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55243" y="3810001"/>
            <a:ext cx="1198245" cy="1066799"/>
          </a:xfrm>
          <a:prstGeom prst="rect">
            <a:avLst/>
          </a:prstGeom>
          <a:noFill/>
          <a:ln>
            <a:noFill/>
          </a:ln>
        </p:spPr>
      </p:pic>
      <p:pic>
        <p:nvPicPr>
          <p:cNvPr id="1029" name="Picture 5"/>
          <p:cNvPicPr>
            <a:picLocks noChangeAspect="1" noChangeArrowheads="1"/>
          </p:cNvPicPr>
          <p:nvPr/>
        </p:nvPicPr>
        <p:blipFill>
          <a:blip r:embed="rId7"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55243" y="4876801"/>
            <a:ext cx="1208405" cy="990600"/>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55243" y="5867400"/>
            <a:ext cx="1198244" cy="990600"/>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8229599" y="-1111"/>
            <a:ext cx="914401" cy="686911"/>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graphicFrame>
        <p:nvGraphicFramePr>
          <p:cNvPr id="12" name="Content Placeholder 11"/>
          <p:cNvGraphicFramePr>
            <a:graphicFrameLocks noGrp="1"/>
          </p:cNvGraphicFramePr>
          <p:nvPr>
            <p:ph idx="1"/>
          </p:nvPr>
        </p:nvGraphicFramePr>
        <p:xfrm>
          <a:off x="1009650" y="1196752"/>
          <a:ext cx="7448550" cy="5051648"/>
        </p:xfrm>
        <a:graphic>
          <a:graphicData uri="http://schemas.openxmlformats.org/drawingml/2006/diagram">
            <a:relIds xmlns:dgm="http://schemas.openxmlformats.org/drawingml/2006/diagram" xmlns:r="http://schemas.openxmlformats.org/officeDocument/2006/relationships" r:dm="rId10" r:lo="rId11" r:qs="rId12" r:cs="rId13"/>
          </a:graphicData>
        </a:graphic>
      </p:graphicFrame>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264605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3563"/>
            <a:ext cx="7125113" cy="614638"/>
          </a:xfrm>
        </p:spPr>
        <p:txBody>
          <a:bodyPr/>
          <a:lstStyle/>
          <a:p>
            <a:pPr algn="ctr"/>
            <a:r>
              <a:rPr lang="en-US" sz="2000" dirty="0" smtClean="0">
                <a:latin typeface="Lucida Handwriting" pitchFamily="66" charset="0"/>
              </a:rPr>
              <a:t>SOME CONSTRAINTS </a:t>
            </a:r>
            <a:endParaRPr lang="en-GB" sz="2000" dirty="0">
              <a:latin typeface="Lucida Handwriting" pitchFamily="66" charset="0"/>
            </a:endParaRPr>
          </a:p>
        </p:txBody>
      </p:sp>
      <p:sp>
        <p:nvSpPr>
          <p:cNvPr id="3" name="Content Placeholder 2"/>
          <p:cNvSpPr>
            <a:spLocks noGrp="1"/>
          </p:cNvSpPr>
          <p:nvPr>
            <p:ph idx="1"/>
          </p:nvPr>
        </p:nvSpPr>
        <p:spPr>
          <a:xfrm>
            <a:off x="1009442" y="838200"/>
            <a:ext cx="7448757" cy="5831160"/>
          </a:xfrm>
        </p:spPr>
        <p:txBody>
          <a:bodyPr>
            <a:normAutofit/>
          </a:bodyPr>
          <a:lstStyle/>
          <a:p>
            <a:r>
              <a:rPr lang="en-US" sz="1600" dirty="0"/>
              <a:t>Most PFIs interviewed have realized the opportunities available for attracting low-cost funds with discounted interest rates and longer tenor from risk capital funds and multilateral banks for financing such instruments. However,  they  have not taken advantage of these opportunities due to lack of knowledge and capacity to structure, analyze, and manage financing and investments in these instruments. </a:t>
            </a:r>
          </a:p>
          <a:p>
            <a:r>
              <a:rPr lang="en-US" sz="1600" dirty="0"/>
              <a:t>Two banks ( 1 in Ghana and 1 in Tanzania) have  lost low-cost funds from a multilateral bank and a DFI respectively because they lacked the knowledge and capacity to structure and manage EE/RE financing </a:t>
            </a:r>
            <a:endParaRPr lang="en-US" sz="1600" dirty="0" smtClean="0"/>
          </a:p>
          <a:p>
            <a:r>
              <a:rPr lang="en-US" sz="1600" dirty="0" smtClean="0"/>
              <a:t>Some of the major constraints given for not integrating financing for EE, RE, clean and low-carbon technologies in for example products and services development are lack of awareness, lack of capacity, low client awareness and demand, mismatch between financing long-term assets with short-term deposits, perceived high credit risks, high interest rates, complicated structuring processes, lack of incentives, enabling policies and legal framework from governments.</a:t>
            </a:r>
          </a:p>
          <a:p>
            <a:pPr marL="0" indent="0">
              <a:buNone/>
            </a:pPr>
            <a:endParaRPr lang="en-US" sz="1600" dirty="0" smtClean="0"/>
          </a:p>
          <a:p>
            <a:endParaRPr lang="en-US" sz="1600" dirty="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30479" y="580709"/>
            <a:ext cx="1173480" cy="1019491"/>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20955" y="1600200"/>
            <a:ext cx="1163956" cy="1066800"/>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28" name="Picture 4" descr="C:\Users\Mr. Thompson\Pictures\Biogas\Case_billede_Morsø_Biønergi_101.jpg"/>
          <p:cNvPicPr>
            <a:picLocks noChangeAspect="1" noChangeArrowheads="1"/>
          </p:cNvPicPr>
          <p:nvPr/>
        </p:nvPicPr>
        <p:blipFill>
          <a:blip r:embed="rId5"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30478" y="2667000"/>
            <a:ext cx="1173480" cy="1143000"/>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pic>
        <p:nvPicPr>
          <p:cNvPr id="8" name="Picture 7" descr="Industry Sector"/>
          <p:cNvPicPr/>
          <p:nvPr/>
        </p:nvPicPr>
        <p:blipFill>
          <a:blip r:embed="rId6"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55243" y="3810001"/>
            <a:ext cx="1198245" cy="1066799"/>
          </a:xfrm>
          <a:prstGeom prst="rect">
            <a:avLst/>
          </a:prstGeom>
          <a:noFill/>
          <a:ln>
            <a:noFill/>
          </a:ln>
        </p:spPr>
      </p:pic>
      <p:pic>
        <p:nvPicPr>
          <p:cNvPr id="1029" name="Picture 5"/>
          <p:cNvPicPr>
            <a:picLocks noChangeAspect="1" noChangeArrowheads="1"/>
          </p:cNvPicPr>
          <p:nvPr/>
        </p:nvPicPr>
        <p:blipFill>
          <a:blip r:embed="rId7"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55243" y="4876801"/>
            <a:ext cx="1208405" cy="990600"/>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55243" y="5867400"/>
            <a:ext cx="1198244" cy="990600"/>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8229599" y="-1111"/>
            <a:ext cx="914401" cy="686911"/>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992487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3563"/>
            <a:ext cx="7125113" cy="614638"/>
          </a:xfrm>
        </p:spPr>
        <p:txBody>
          <a:bodyPr/>
          <a:lstStyle/>
          <a:p>
            <a:pPr algn="ctr"/>
            <a:r>
              <a:rPr lang="en-US" sz="2000" dirty="0" smtClean="0">
                <a:latin typeface="Lucida Handwriting" pitchFamily="66" charset="0"/>
              </a:rPr>
              <a:t>SOME CHALLENGES</a:t>
            </a:r>
            <a:endParaRPr lang="en-GB" sz="2000" dirty="0">
              <a:latin typeface="Lucida Handwriting" pitchFamily="66" charset="0"/>
            </a:endParaRPr>
          </a:p>
        </p:txBody>
      </p:sp>
      <p:sp>
        <p:nvSpPr>
          <p:cNvPr id="3" name="Content Placeholder 2"/>
          <p:cNvSpPr>
            <a:spLocks noGrp="1"/>
          </p:cNvSpPr>
          <p:nvPr>
            <p:ph idx="1"/>
          </p:nvPr>
        </p:nvSpPr>
        <p:spPr>
          <a:xfrm>
            <a:off x="1009442" y="838200"/>
            <a:ext cx="7677357" cy="5524500"/>
          </a:xfrm>
        </p:spPr>
        <p:txBody>
          <a:bodyPr>
            <a:normAutofit/>
          </a:bodyPr>
          <a:lstStyle/>
          <a:p>
            <a:r>
              <a:rPr lang="en-US" sz="1600" dirty="0" smtClean="0"/>
              <a:t>Banks in Africa normally invest in government securities such as treasury bills. Very dysfunctional banking intermediation that shuns provision of private credit in favor of safer government securities (Allen, </a:t>
            </a:r>
            <a:r>
              <a:rPr lang="en-US" sz="1600" dirty="0" err="1" smtClean="0"/>
              <a:t>Otchere</a:t>
            </a:r>
            <a:r>
              <a:rPr lang="en-US" sz="1600" dirty="0" smtClean="0"/>
              <a:t> &amp; </a:t>
            </a:r>
            <a:r>
              <a:rPr lang="en-US" sz="1600" dirty="0" err="1" smtClean="0"/>
              <a:t>Senbet</a:t>
            </a:r>
            <a:r>
              <a:rPr lang="en-US" sz="1600" dirty="0" smtClean="0"/>
              <a:t>, 2010) </a:t>
            </a:r>
          </a:p>
          <a:p>
            <a:r>
              <a:rPr lang="en-US" sz="1600" dirty="0" smtClean="0"/>
              <a:t>One </a:t>
            </a:r>
            <a:r>
              <a:rPr lang="en-US" sz="1600" dirty="0"/>
              <a:t>of the major reasons for low or lack of financing for EE, RE, clean and low-carbon technologies in PFIs lending portfolios (current and pipeline) is their inability to use short-term deposits to finance these  instruments which are usually on medium- to long-term tenor.  The availability of low-costs funds at discounted rate of interest and longer tenor will provide solution to this problem of mismatch between short-term deposits and medium/long-term lending.</a:t>
            </a:r>
          </a:p>
          <a:p>
            <a:r>
              <a:rPr lang="en-US" sz="1600" dirty="0"/>
              <a:t>However, to take advantage of these international funding opportunities they have to enhance their knowledge and capacity to structure, analyze and manage such financing. This underlies the next phase of the project to develop training manual for such knowledge and capacity enhancement activities in Africa.</a:t>
            </a:r>
          </a:p>
          <a:p>
            <a:endParaRPr lang="en-GB" sz="1600" dirty="0"/>
          </a:p>
          <a:p>
            <a:endParaRPr lang="en-GB" dirty="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30479" y="580709"/>
            <a:ext cx="1173480" cy="1019491"/>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20955" y="1600200"/>
            <a:ext cx="1163956" cy="1066800"/>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28" name="Picture 4" descr="C:\Users\Mr. Thompson\Pictures\Biogas\Case_billede_Morsø_Biønergi_101.jpg"/>
          <p:cNvPicPr>
            <a:picLocks noChangeAspect="1" noChangeArrowheads="1"/>
          </p:cNvPicPr>
          <p:nvPr/>
        </p:nvPicPr>
        <p:blipFill>
          <a:blip r:embed="rId5"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30478" y="2667000"/>
            <a:ext cx="1173480" cy="1143000"/>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pic>
        <p:nvPicPr>
          <p:cNvPr id="8" name="Picture 7" descr="Industry Sector"/>
          <p:cNvPicPr/>
          <p:nvPr/>
        </p:nvPicPr>
        <p:blipFill>
          <a:blip r:embed="rId6"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55243" y="3810001"/>
            <a:ext cx="1198245" cy="1066799"/>
          </a:xfrm>
          <a:prstGeom prst="rect">
            <a:avLst/>
          </a:prstGeom>
          <a:noFill/>
          <a:ln>
            <a:noFill/>
          </a:ln>
        </p:spPr>
      </p:pic>
      <p:pic>
        <p:nvPicPr>
          <p:cNvPr id="1029" name="Picture 5"/>
          <p:cNvPicPr>
            <a:picLocks noChangeAspect="1" noChangeArrowheads="1"/>
          </p:cNvPicPr>
          <p:nvPr/>
        </p:nvPicPr>
        <p:blipFill>
          <a:blip r:embed="rId7"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55243" y="4876801"/>
            <a:ext cx="1208405" cy="990600"/>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55243" y="5867400"/>
            <a:ext cx="1198244" cy="990600"/>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8229599" y="-1111"/>
            <a:ext cx="914401" cy="686911"/>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28452"/>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GB"/>
          </a:p>
        </p:txBody>
      </p:sp>
      <p:pic>
        <p:nvPicPr>
          <p:cNvPr id="1026" name="Picture 2" descr="C:\Users\Mr. Thompson\AppData\Local\Microsoft\Windows\Temporary Internet Files\Content.IE5\2USNPT0W\MC900434475[1].wmf"/>
          <p:cNvPicPr>
            <a:picLocks noGrp="1" noChangeAspect="1" noChangeArrowheads="1"/>
          </p:cNvPicPr>
          <p:nvPr>
            <p:ph idx="1"/>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3652837" y="3469481"/>
            <a:ext cx="1838325" cy="727075"/>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pic>
        <p:nvPicPr>
          <p:cNvPr id="1027" name="Picture 3" descr="C:\Users\Mr. Thompson\AppData\Local\Microsoft\Windows\Temporary Internet Files\Content.IE5\2USNPT0W\MC900434475[1].wmf"/>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1043608" y="2132857"/>
            <a:ext cx="7416824" cy="3888432"/>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194903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3563"/>
            <a:ext cx="7125113" cy="614638"/>
          </a:xfrm>
        </p:spPr>
        <p:txBody>
          <a:bodyPr/>
          <a:lstStyle/>
          <a:p>
            <a:pPr algn="ctr"/>
            <a:r>
              <a:rPr lang="en-US" sz="2000" dirty="0" smtClean="0">
                <a:latin typeface="Lucida Handwriting" pitchFamily="66" charset="0"/>
              </a:rPr>
              <a:t>OUTLINE</a:t>
            </a:r>
            <a:endParaRPr lang="en-GB" sz="2000" dirty="0">
              <a:latin typeface="Lucida Handwriting" pitchFamily="66" charset="0"/>
            </a:endParaRPr>
          </a:p>
        </p:txBody>
      </p:sp>
      <p:sp>
        <p:nvSpPr>
          <p:cNvPr id="3" name="Content Placeholder 2"/>
          <p:cNvSpPr>
            <a:spLocks noGrp="1"/>
          </p:cNvSpPr>
          <p:nvPr>
            <p:ph idx="1"/>
          </p:nvPr>
        </p:nvSpPr>
        <p:spPr>
          <a:xfrm>
            <a:off x="1331640" y="1229362"/>
            <a:ext cx="6897959" cy="5628638"/>
          </a:xfrm>
        </p:spPr>
        <p:txBody>
          <a:bodyPr>
            <a:normAutofit fontScale="92500" lnSpcReduction="10000"/>
          </a:bodyPr>
          <a:lstStyle/>
          <a:p>
            <a:r>
              <a:rPr lang="en-GB" sz="2400" dirty="0" smtClean="0"/>
              <a:t>Background and Context –International funding for LCEs in developing</a:t>
            </a:r>
          </a:p>
          <a:p>
            <a:r>
              <a:rPr lang="en-US" sz="2400" dirty="0" smtClean="0"/>
              <a:t>Filling the gap in financing for LCE</a:t>
            </a:r>
          </a:p>
          <a:p>
            <a:r>
              <a:rPr lang="en-US" sz="2400" dirty="0" smtClean="0"/>
              <a:t>Sound Bites of Opportunities</a:t>
            </a:r>
          </a:p>
          <a:p>
            <a:r>
              <a:rPr lang="en-US" sz="2400" dirty="0"/>
              <a:t>Scoping Study </a:t>
            </a:r>
          </a:p>
          <a:p>
            <a:pPr>
              <a:buFont typeface="Wingdings" pitchFamily="2" charset="2"/>
              <a:buChar char="Ø"/>
            </a:pPr>
            <a:r>
              <a:rPr lang="en-US" sz="2200" dirty="0" smtClean="0">
                <a:latin typeface="Lucida Console" pitchFamily="49" charset="0"/>
              </a:rPr>
              <a:t>Methodology</a:t>
            </a:r>
          </a:p>
          <a:p>
            <a:pPr>
              <a:buFont typeface="Wingdings" pitchFamily="2" charset="2"/>
              <a:buChar char="Ø"/>
            </a:pPr>
            <a:r>
              <a:rPr lang="en-US" sz="2200" dirty="0" smtClean="0">
                <a:latin typeface="Lucida Console" pitchFamily="49" charset="0"/>
              </a:rPr>
              <a:t>Preliminary Findings</a:t>
            </a:r>
          </a:p>
          <a:p>
            <a:pPr lvl="0" latinLnBrk="1">
              <a:buFont typeface="Wingdings" pitchFamily="2" charset="2"/>
              <a:buChar char="§"/>
            </a:pPr>
            <a:r>
              <a:rPr lang="en-US" sz="1600" dirty="0">
                <a:latin typeface="Lucida Sans Typewriter" pitchFamily="49" charset="0"/>
              </a:rPr>
              <a:t>How are PFIs integrating sustainability issues in their </a:t>
            </a:r>
            <a:endParaRPr lang="en-US" sz="1600" dirty="0" smtClean="0">
              <a:latin typeface="Lucida Sans Typewriter" pitchFamily="49" charset="0"/>
            </a:endParaRPr>
          </a:p>
          <a:p>
            <a:pPr marL="0" lvl="0" indent="0" latinLnBrk="1">
              <a:buNone/>
            </a:pPr>
            <a:r>
              <a:rPr lang="en-US" sz="1600" dirty="0" smtClean="0">
                <a:latin typeface="Lucida Sans Typewriter" pitchFamily="49" charset="0"/>
              </a:rPr>
              <a:t>corporate </a:t>
            </a:r>
            <a:r>
              <a:rPr lang="en-US" sz="1600" dirty="0">
                <a:latin typeface="Lucida Sans Typewriter" pitchFamily="49" charset="0"/>
              </a:rPr>
              <a:t>operations and portfolios in Africa?</a:t>
            </a:r>
            <a:endParaRPr lang="en-GB" sz="1600" dirty="0">
              <a:latin typeface="Lucida Sans Typewriter" pitchFamily="49" charset="0"/>
            </a:endParaRPr>
          </a:p>
          <a:p>
            <a:pPr lvl="0">
              <a:buFont typeface="Wingdings" pitchFamily="2" charset="2"/>
              <a:buChar char="§"/>
            </a:pPr>
            <a:r>
              <a:rPr lang="en-US" sz="1600" dirty="0">
                <a:latin typeface="Lucida Sans Typewriter" pitchFamily="49" charset="0"/>
              </a:rPr>
              <a:t>What are the nature of financial transactions of PFIs for projects in </a:t>
            </a:r>
            <a:r>
              <a:rPr lang="en-US" sz="1600" dirty="0" smtClean="0">
                <a:latin typeface="Lucida Sans Typewriter" pitchFamily="49" charset="0"/>
              </a:rPr>
              <a:t>energy</a:t>
            </a:r>
            <a:r>
              <a:rPr lang="en-US" sz="1600" dirty="0">
                <a:latin typeface="Lucida Sans Typewriter" pitchFamily="49" charset="0"/>
              </a:rPr>
              <a:t> </a:t>
            </a:r>
            <a:r>
              <a:rPr lang="en-US" sz="1600" dirty="0" smtClean="0">
                <a:latin typeface="Lucida Sans Typewriter" pitchFamily="49" charset="0"/>
              </a:rPr>
              <a:t>efficiency (EE) and renewable energy (RE).</a:t>
            </a:r>
            <a:endParaRPr lang="en-GB" sz="1600" dirty="0">
              <a:latin typeface="Lucida Sans Typewriter" pitchFamily="49" charset="0"/>
            </a:endParaRPr>
          </a:p>
          <a:p>
            <a:pPr lvl="0">
              <a:buFont typeface="Wingdings" pitchFamily="2" charset="2"/>
              <a:buChar char="§"/>
            </a:pPr>
            <a:r>
              <a:rPr lang="en-US" sz="1600" dirty="0">
                <a:latin typeface="Lucida Sans Typewriter" pitchFamily="49" charset="0"/>
              </a:rPr>
              <a:t>How are PFIs incorporating </a:t>
            </a:r>
            <a:r>
              <a:rPr lang="en-US" sz="1600" dirty="0" smtClean="0">
                <a:latin typeface="Lucida Sans Typewriter" pitchFamily="49" charset="0"/>
              </a:rPr>
              <a:t>EE and RE </a:t>
            </a:r>
            <a:r>
              <a:rPr lang="en-US" sz="1600" dirty="0">
                <a:latin typeface="Lucida Sans Typewriter" pitchFamily="49" charset="0"/>
              </a:rPr>
              <a:t>into their products development, business development, capacity development, credit analysis and risk management</a:t>
            </a:r>
            <a:r>
              <a:rPr lang="en-US" sz="1600" dirty="0" smtClean="0">
                <a:latin typeface="Lucida Sans Typewriter" pitchFamily="49" charset="0"/>
              </a:rPr>
              <a:t>?</a:t>
            </a:r>
          </a:p>
          <a:p>
            <a:pPr>
              <a:buFont typeface="Wingdings" pitchFamily="2" charset="2"/>
              <a:buChar char="§"/>
            </a:pPr>
            <a:r>
              <a:rPr lang="en-US" sz="1600" dirty="0">
                <a:latin typeface="Lucida Sans Typewriter" pitchFamily="49" charset="0"/>
              </a:rPr>
              <a:t>What are the major constraints and challenges?</a:t>
            </a:r>
            <a:endParaRPr lang="en-GB" sz="1600" dirty="0">
              <a:latin typeface="Lucida Sans Typewriter" pitchFamily="49" charset="0"/>
            </a:endParaRPr>
          </a:p>
          <a:p>
            <a:pPr lvl="0">
              <a:buFont typeface="Wingdings" pitchFamily="2" charset="2"/>
              <a:buChar char="§"/>
            </a:pPr>
            <a:endParaRPr lang="en-GB" sz="1600" dirty="0"/>
          </a:p>
          <a:p>
            <a:pPr>
              <a:buFont typeface="Wingdings" pitchFamily="2" charset="2"/>
              <a:buChar char="§"/>
            </a:pPr>
            <a:endParaRPr lang="en-US" sz="1600" dirty="0" smtClean="0">
              <a:latin typeface="Lucida Handwriting" pitchFamily="66" charset="0"/>
            </a:endParaRPr>
          </a:p>
          <a:p>
            <a:pPr>
              <a:buFont typeface="Wingdings" pitchFamily="2" charset="2"/>
              <a:buChar char="§"/>
            </a:pPr>
            <a:endParaRPr lang="en-GB" sz="1400" dirty="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30479" y="580709"/>
            <a:ext cx="1173480" cy="1019491"/>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20955" y="1600200"/>
            <a:ext cx="1163956" cy="1066800"/>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28" name="Picture 4" descr="C:\Users\Mr. Thompson\Pictures\Biogas\Case_billede_Morsø_Biønergi_101.jpg"/>
          <p:cNvPicPr>
            <a:picLocks noChangeAspect="1" noChangeArrowheads="1"/>
          </p:cNvPicPr>
          <p:nvPr/>
        </p:nvPicPr>
        <p:blipFill>
          <a:blip r:embed="rId5"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30478" y="2667000"/>
            <a:ext cx="1173480" cy="1143000"/>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pic>
        <p:nvPicPr>
          <p:cNvPr id="8" name="Picture 7" descr="Industry Sector"/>
          <p:cNvPicPr/>
          <p:nvPr/>
        </p:nvPicPr>
        <p:blipFill>
          <a:blip r:embed="rId6"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55243" y="3810001"/>
            <a:ext cx="1198245" cy="1066799"/>
          </a:xfrm>
          <a:prstGeom prst="rect">
            <a:avLst/>
          </a:prstGeom>
          <a:noFill/>
          <a:ln>
            <a:noFill/>
          </a:ln>
        </p:spPr>
      </p:pic>
      <p:pic>
        <p:nvPicPr>
          <p:cNvPr id="1029" name="Picture 5"/>
          <p:cNvPicPr>
            <a:picLocks noChangeAspect="1" noChangeArrowheads="1"/>
          </p:cNvPicPr>
          <p:nvPr/>
        </p:nvPicPr>
        <p:blipFill>
          <a:blip r:embed="rId7"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55243" y="4876801"/>
            <a:ext cx="1208405" cy="990600"/>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55243" y="5867400"/>
            <a:ext cx="1198244" cy="990600"/>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8229599" y="-1111"/>
            <a:ext cx="914401" cy="686911"/>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540178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3562"/>
            <a:ext cx="7125113" cy="1045197"/>
          </a:xfrm>
        </p:spPr>
        <p:txBody>
          <a:bodyPr/>
          <a:lstStyle/>
          <a:p>
            <a:pPr algn="ctr"/>
            <a:r>
              <a:rPr lang="en-US" sz="2000" dirty="0" smtClean="0"/>
              <a:t/>
            </a:r>
            <a:br>
              <a:rPr lang="en-US" sz="2000" dirty="0" smtClean="0"/>
            </a:br>
            <a:endParaRPr lang="en-GB" sz="2000" dirty="0">
              <a:latin typeface="Lucida Handwriting" pitchFamily="66"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30479" y="580709"/>
            <a:ext cx="1173480" cy="1019491"/>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20955" y="1600200"/>
            <a:ext cx="1163956" cy="1066800"/>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28" name="Picture 4" descr="C:\Users\Mr. Thompson\Pictures\Biogas\Case_billede_Morsø_Biønergi_101.jpg"/>
          <p:cNvPicPr>
            <a:picLocks noChangeAspect="1" noChangeArrowheads="1"/>
          </p:cNvPicPr>
          <p:nvPr/>
        </p:nvPicPr>
        <p:blipFill>
          <a:blip r:embed="rId5"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30478" y="2667000"/>
            <a:ext cx="1173480" cy="1143000"/>
          </a:xfrm>
          <a:prstGeom prst="rect">
            <a:avLst/>
          </a:prstGeom>
          <a:noFill/>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pic>
      <p:pic>
        <p:nvPicPr>
          <p:cNvPr id="8" name="Picture 7" descr="Industry Sector"/>
          <p:cNvPicPr/>
          <p:nvPr/>
        </p:nvPicPr>
        <p:blipFill>
          <a:blip r:embed="rId6"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55243" y="3810001"/>
            <a:ext cx="1198245" cy="1066799"/>
          </a:xfrm>
          <a:prstGeom prst="rect">
            <a:avLst/>
          </a:prstGeom>
          <a:noFill/>
          <a:ln>
            <a:noFill/>
          </a:ln>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55243" y="4876801"/>
            <a:ext cx="1208405" cy="990600"/>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55243" y="5867400"/>
            <a:ext cx="1198244" cy="990600"/>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
        <p:nvSpPr>
          <p:cNvPr id="13" name="TextBox 12"/>
          <p:cNvSpPr txBox="1"/>
          <p:nvPr/>
        </p:nvSpPr>
        <p:spPr>
          <a:xfrm>
            <a:off x="1331640" y="6488668"/>
            <a:ext cx="3528392" cy="369332"/>
          </a:xfrm>
          <a:prstGeom prst="rect">
            <a:avLst/>
          </a:prstGeom>
          <a:noFill/>
        </p:spPr>
        <p:txBody>
          <a:bodyPr wrap="square" rtlCol="0">
            <a:spAutoFit/>
          </a:bodyPr>
          <a:lstStyle/>
          <a:p>
            <a:r>
              <a:rPr lang="en-US" dirty="0" smtClean="0"/>
              <a:t>Source: </a:t>
            </a:r>
            <a:r>
              <a:rPr lang="en-US" sz="1200" dirty="0" smtClean="0"/>
              <a:t>OECD/DAC</a:t>
            </a:r>
            <a:endParaRPr lang="en-US" sz="1200" dirty="0"/>
          </a:p>
        </p:txBody>
      </p:sp>
      <p:graphicFrame>
        <p:nvGraphicFramePr>
          <p:cNvPr id="12" name="Chart 11"/>
          <p:cNvGraphicFramePr>
            <a:graphicFrameLocks noGrp="1"/>
          </p:cNvGraphicFramePr>
          <p:nvPr/>
        </p:nvGraphicFramePr>
        <p:xfrm>
          <a:off x="1115616" y="404664"/>
          <a:ext cx="7920880" cy="6059636"/>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898226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3562"/>
            <a:ext cx="7125113" cy="1045197"/>
          </a:xfrm>
        </p:spPr>
        <p:txBody>
          <a:bodyPr/>
          <a:lstStyle/>
          <a:p>
            <a:pPr algn="ctr"/>
            <a:r>
              <a:rPr lang="en-US" sz="2000" dirty="0" smtClean="0"/>
              <a:t/>
            </a:r>
            <a:br>
              <a:rPr lang="en-US" sz="2000" dirty="0" smtClean="0"/>
            </a:br>
            <a:endParaRPr lang="en-GB" sz="2000" dirty="0">
              <a:latin typeface="Lucida Handwriting" pitchFamily="66"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30479" y="580709"/>
            <a:ext cx="1173480" cy="1019491"/>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20955" y="1600200"/>
            <a:ext cx="1163956" cy="1066800"/>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28" name="Picture 4" descr="C:\Users\Mr. Thompson\Pictures\Biogas\Case_billede_Morsø_Biønergi_101.jpg"/>
          <p:cNvPicPr>
            <a:picLocks noChangeAspect="1" noChangeArrowheads="1"/>
          </p:cNvPicPr>
          <p:nvPr/>
        </p:nvPicPr>
        <p:blipFill>
          <a:blip r:embed="rId5"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30478" y="2667000"/>
            <a:ext cx="1173480" cy="1143000"/>
          </a:xfrm>
          <a:prstGeom prst="rect">
            <a:avLst/>
          </a:prstGeom>
          <a:noFill/>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pic>
      <p:pic>
        <p:nvPicPr>
          <p:cNvPr id="8" name="Picture 7" descr="Industry Sector"/>
          <p:cNvPicPr/>
          <p:nvPr/>
        </p:nvPicPr>
        <p:blipFill>
          <a:blip r:embed="rId6"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55243" y="3810001"/>
            <a:ext cx="1198245" cy="1066799"/>
          </a:xfrm>
          <a:prstGeom prst="rect">
            <a:avLst/>
          </a:prstGeom>
          <a:noFill/>
          <a:ln>
            <a:noFill/>
          </a:ln>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55243" y="4876801"/>
            <a:ext cx="1208405" cy="990600"/>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55243" y="5867400"/>
            <a:ext cx="1198244" cy="990600"/>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graphicFrame>
        <p:nvGraphicFramePr>
          <p:cNvPr id="11" name="Content Placeholder 10"/>
          <p:cNvGraphicFramePr>
            <a:graphicFrameLocks noGrp="1"/>
          </p:cNvGraphicFramePr>
          <p:nvPr>
            <p:ph idx="1"/>
          </p:nvPr>
        </p:nvGraphicFramePr>
        <p:xfrm>
          <a:off x="1009650" y="260648"/>
          <a:ext cx="8026846" cy="6408712"/>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898226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3562"/>
            <a:ext cx="7125113" cy="1045197"/>
          </a:xfrm>
        </p:spPr>
        <p:txBody>
          <a:bodyPr/>
          <a:lstStyle/>
          <a:p>
            <a:pPr algn="ctr"/>
            <a:r>
              <a:rPr lang="en-US" sz="2000" dirty="0" smtClean="0"/>
              <a:t/>
            </a:r>
            <a:br>
              <a:rPr lang="en-US" sz="2000" dirty="0" smtClean="0"/>
            </a:br>
            <a:endParaRPr lang="en-GB" sz="2000" dirty="0">
              <a:latin typeface="Lucida Handwriting" pitchFamily="66"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30479" y="580709"/>
            <a:ext cx="1173480" cy="1019491"/>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20955" y="1600200"/>
            <a:ext cx="1163956" cy="1066800"/>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28" name="Picture 4" descr="C:\Users\Mr. Thompson\Pictures\Biogas\Case_billede_Morsø_Biønergi_101.jpg"/>
          <p:cNvPicPr>
            <a:picLocks noChangeAspect="1" noChangeArrowheads="1"/>
          </p:cNvPicPr>
          <p:nvPr/>
        </p:nvPicPr>
        <p:blipFill>
          <a:blip r:embed="rId5"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30478" y="2667000"/>
            <a:ext cx="1173480" cy="1143000"/>
          </a:xfrm>
          <a:prstGeom prst="rect">
            <a:avLst/>
          </a:prstGeom>
          <a:noFill/>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pic>
      <p:pic>
        <p:nvPicPr>
          <p:cNvPr id="8" name="Picture 7" descr="Industry Sector"/>
          <p:cNvPicPr/>
          <p:nvPr/>
        </p:nvPicPr>
        <p:blipFill>
          <a:blip r:embed="rId6"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55243" y="3810001"/>
            <a:ext cx="1198245" cy="1066799"/>
          </a:xfrm>
          <a:prstGeom prst="rect">
            <a:avLst/>
          </a:prstGeom>
          <a:noFill/>
          <a:ln>
            <a:noFill/>
          </a:ln>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55243" y="4876801"/>
            <a:ext cx="1208405" cy="990600"/>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55243" y="5867400"/>
            <a:ext cx="1198244" cy="990600"/>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
        <p:nvSpPr>
          <p:cNvPr id="13" name="TextBox 12"/>
          <p:cNvSpPr txBox="1"/>
          <p:nvPr/>
        </p:nvSpPr>
        <p:spPr>
          <a:xfrm>
            <a:off x="1331640" y="6488668"/>
            <a:ext cx="3528392" cy="369332"/>
          </a:xfrm>
          <a:prstGeom prst="rect">
            <a:avLst/>
          </a:prstGeom>
          <a:noFill/>
        </p:spPr>
        <p:txBody>
          <a:bodyPr wrap="square" rtlCol="0">
            <a:spAutoFit/>
          </a:bodyPr>
          <a:lstStyle/>
          <a:p>
            <a:r>
              <a:rPr lang="en-US" dirty="0" smtClean="0"/>
              <a:t>Source: </a:t>
            </a:r>
            <a:r>
              <a:rPr lang="en-US" sz="1200" dirty="0" smtClean="0"/>
              <a:t>OECD/DAC</a:t>
            </a:r>
            <a:endParaRPr lang="en-US" sz="1200" dirty="0"/>
          </a:p>
        </p:txBody>
      </p:sp>
      <p:graphicFrame>
        <p:nvGraphicFramePr>
          <p:cNvPr id="14" name="Content Placeholder 13"/>
          <p:cNvGraphicFramePr>
            <a:graphicFrameLocks noGrp="1"/>
          </p:cNvGraphicFramePr>
          <p:nvPr>
            <p:ph idx="1"/>
          </p:nvPr>
        </p:nvGraphicFramePr>
        <p:xfrm>
          <a:off x="1009650" y="476672"/>
          <a:ext cx="7954838" cy="6048672"/>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898226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3562"/>
            <a:ext cx="7125113" cy="1045197"/>
          </a:xfrm>
        </p:spPr>
        <p:txBody>
          <a:bodyPr/>
          <a:lstStyle/>
          <a:p>
            <a:pPr algn="ctr"/>
            <a:r>
              <a:rPr lang="en-US" sz="2000" dirty="0" smtClean="0"/>
              <a:t/>
            </a:r>
            <a:br>
              <a:rPr lang="en-US" sz="2000" dirty="0" smtClean="0"/>
            </a:br>
            <a:endParaRPr lang="en-GB" sz="2000" dirty="0">
              <a:latin typeface="Lucida Handwriting" pitchFamily="66"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30479" y="580709"/>
            <a:ext cx="1173480" cy="1019491"/>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20955" y="1600200"/>
            <a:ext cx="1163956" cy="1066800"/>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28" name="Picture 4" descr="C:\Users\Mr. Thompson\Pictures\Biogas\Case_billede_Morsø_Biønergi_101.jpg"/>
          <p:cNvPicPr>
            <a:picLocks noChangeAspect="1" noChangeArrowheads="1"/>
          </p:cNvPicPr>
          <p:nvPr/>
        </p:nvPicPr>
        <p:blipFill>
          <a:blip r:embed="rId5"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30478" y="2667000"/>
            <a:ext cx="1173480" cy="1143000"/>
          </a:xfrm>
          <a:prstGeom prst="rect">
            <a:avLst/>
          </a:prstGeom>
          <a:noFill/>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pic>
      <p:pic>
        <p:nvPicPr>
          <p:cNvPr id="8" name="Picture 7" descr="Industry Sector"/>
          <p:cNvPicPr/>
          <p:nvPr/>
        </p:nvPicPr>
        <p:blipFill>
          <a:blip r:embed="rId6"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55243" y="3810001"/>
            <a:ext cx="1198245" cy="1066799"/>
          </a:xfrm>
          <a:prstGeom prst="rect">
            <a:avLst/>
          </a:prstGeom>
          <a:noFill/>
          <a:ln>
            <a:noFill/>
          </a:ln>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55243" y="4876801"/>
            <a:ext cx="1208405" cy="990600"/>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55243" y="5867400"/>
            <a:ext cx="1198244" cy="990600"/>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
        <p:nvSpPr>
          <p:cNvPr id="13" name="TextBox 12"/>
          <p:cNvSpPr txBox="1"/>
          <p:nvPr/>
        </p:nvSpPr>
        <p:spPr>
          <a:xfrm>
            <a:off x="1331640" y="6488668"/>
            <a:ext cx="3528392" cy="369332"/>
          </a:xfrm>
          <a:prstGeom prst="rect">
            <a:avLst/>
          </a:prstGeom>
          <a:noFill/>
        </p:spPr>
        <p:txBody>
          <a:bodyPr wrap="square" rtlCol="0">
            <a:spAutoFit/>
          </a:bodyPr>
          <a:lstStyle/>
          <a:p>
            <a:r>
              <a:rPr lang="en-US" dirty="0" smtClean="0"/>
              <a:t>Source: </a:t>
            </a:r>
            <a:r>
              <a:rPr lang="en-US" sz="1200" dirty="0" smtClean="0"/>
              <a:t>Climate Funds Update</a:t>
            </a:r>
            <a:endParaRPr lang="en-US" sz="1200" dirty="0"/>
          </a:p>
        </p:txBody>
      </p:sp>
      <p:graphicFrame>
        <p:nvGraphicFramePr>
          <p:cNvPr id="11" name="Chart 10"/>
          <p:cNvGraphicFramePr>
            <a:graphicFrameLocks noGrp="1"/>
          </p:cNvGraphicFramePr>
          <p:nvPr/>
        </p:nvGraphicFramePr>
        <p:xfrm>
          <a:off x="1187624" y="-99392"/>
          <a:ext cx="8030148" cy="6558649"/>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898226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3563"/>
            <a:ext cx="7125113" cy="614638"/>
          </a:xfrm>
        </p:spPr>
        <p:txBody>
          <a:bodyPr/>
          <a:lstStyle/>
          <a:p>
            <a:pPr algn="ctr"/>
            <a:r>
              <a:rPr lang="en-US" sz="2000" dirty="0" smtClean="0">
                <a:latin typeface="Lucida Handwriting" pitchFamily="66" charset="0"/>
              </a:rPr>
              <a:t>What is the cost of LCE transition in Africa</a:t>
            </a:r>
            <a:endParaRPr lang="en-GB" sz="2000" dirty="0">
              <a:latin typeface="Lucida Handwriting" pitchFamily="66" charset="0"/>
            </a:endParaRPr>
          </a:p>
        </p:txBody>
      </p:sp>
      <p:sp>
        <p:nvSpPr>
          <p:cNvPr id="3" name="Content Placeholder 2"/>
          <p:cNvSpPr>
            <a:spLocks noGrp="1"/>
          </p:cNvSpPr>
          <p:nvPr>
            <p:ph idx="1"/>
          </p:nvPr>
        </p:nvSpPr>
        <p:spPr>
          <a:xfrm>
            <a:off x="1331640" y="908720"/>
            <a:ext cx="7125112" cy="5628638"/>
          </a:xfrm>
        </p:spPr>
        <p:txBody>
          <a:bodyPr>
            <a:normAutofit/>
          </a:bodyPr>
          <a:lstStyle/>
          <a:p>
            <a:endParaRPr lang="en-GB" dirty="0"/>
          </a:p>
        </p:txBody>
      </p:sp>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30479" y="580709"/>
            <a:ext cx="1173480" cy="1019491"/>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20955" y="1600200"/>
            <a:ext cx="1163956" cy="1066800"/>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28" name="Picture 4" descr="C:\Users\Mr. Thompson\Pictures\Biogas\Case_billede_Morsø_Biønergi_101.jpg"/>
          <p:cNvPicPr>
            <a:picLocks noChangeAspect="1" noChangeArrowheads="1"/>
          </p:cNvPicPr>
          <p:nvPr/>
        </p:nvPicPr>
        <p:blipFill>
          <a:blip r:embed="rId6"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30478" y="2667000"/>
            <a:ext cx="1173480" cy="1143000"/>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pic>
        <p:nvPicPr>
          <p:cNvPr id="8" name="Picture 7" descr="Industry Sector"/>
          <p:cNvPicPr/>
          <p:nvPr/>
        </p:nvPicPr>
        <p:blipFill>
          <a:blip r:embed="rId7"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55243" y="3810001"/>
            <a:ext cx="1198245" cy="1066799"/>
          </a:xfrm>
          <a:prstGeom prst="rect">
            <a:avLst/>
          </a:prstGeom>
          <a:noFill/>
          <a:ln>
            <a:noFill/>
          </a:ln>
        </p:spPr>
      </p:pic>
      <p:pic>
        <p:nvPicPr>
          <p:cNvPr id="1029" name="Picture 5"/>
          <p:cNvPicPr>
            <a:picLocks noChangeAspect="1" noChangeArrowheads="1"/>
          </p:cNvPicPr>
          <p:nvPr/>
        </p:nvPicPr>
        <p:blipFill>
          <a:blip r:embed="rId8"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55243" y="4876801"/>
            <a:ext cx="1208405" cy="990600"/>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9"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55243" y="5867400"/>
            <a:ext cx="1198244" cy="990600"/>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0"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8229599" y="-1111"/>
            <a:ext cx="914401" cy="686911"/>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graphicFrame>
        <p:nvGraphicFramePr>
          <p:cNvPr id="4" name="Object 2"/>
          <p:cNvGraphicFramePr>
            <a:graphicFrameLocks noChangeAspect="1"/>
          </p:cNvGraphicFramePr>
          <p:nvPr/>
        </p:nvGraphicFramePr>
        <p:xfrm>
          <a:off x="933450" y="836712"/>
          <a:ext cx="8103046" cy="6021287"/>
        </p:xfrm>
        <a:graphic>
          <a:graphicData uri="http://schemas.openxmlformats.org/presentationml/2006/ole">
            <p:oleObj spid="_x0000_s1026" name="Worksheet" r:id="rId11" imgW="5257800" imgH="2578100" progId="Excel.Sheet.12">
              <p:embed/>
            </p:oleObj>
          </a:graphicData>
        </a:graphic>
      </p:graphicFrame>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534857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3563"/>
            <a:ext cx="7125113" cy="614638"/>
          </a:xfrm>
        </p:spPr>
        <p:txBody>
          <a:bodyPr/>
          <a:lstStyle/>
          <a:p>
            <a:pPr algn="ctr"/>
            <a:r>
              <a:rPr lang="en-US" sz="2000" dirty="0" smtClean="0">
                <a:latin typeface="Lucida Handwriting" pitchFamily="66" charset="0"/>
              </a:rPr>
              <a:t>The role of PFIs in financing LCE in Africa.</a:t>
            </a:r>
            <a:endParaRPr lang="en-GB" sz="2000" dirty="0">
              <a:latin typeface="Lucida Handwriting" pitchFamily="66" charset="0"/>
            </a:endParaRPr>
          </a:p>
        </p:txBody>
      </p:sp>
      <p:sp>
        <p:nvSpPr>
          <p:cNvPr id="3" name="Content Placeholder 2"/>
          <p:cNvSpPr>
            <a:spLocks noGrp="1"/>
          </p:cNvSpPr>
          <p:nvPr>
            <p:ph idx="1"/>
          </p:nvPr>
        </p:nvSpPr>
        <p:spPr>
          <a:xfrm>
            <a:off x="1331640" y="908720"/>
            <a:ext cx="7125112" cy="5628638"/>
          </a:xfrm>
        </p:spPr>
        <p:txBody>
          <a:bodyPr>
            <a:normAutofit fontScale="92500" lnSpcReduction="10000"/>
          </a:bodyPr>
          <a:lstStyle/>
          <a:p>
            <a:r>
              <a:rPr lang="en-GB" sz="2800" dirty="0" smtClean="0"/>
              <a:t>Substantial </a:t>
            </a:r>
            <a:r>
              <a:rPr lang="en-GB" sz="2800" dirty="0"/>
              <a:t>amount of investment will be needed to promote </a:t>
            </a:r>
            <a:r>
              <a:rPr lang="en-GB" sz="2800" dirty="0" smtClean="0"/>
              <a:t>LCE in Africa. </a:t>
            </a:r>
          </a:p>
          <a:p>
            <a:r>
              <a:rPr lang="en-US" sz="2800" dirty="0" smtClean="0"/>
              <a:t>Private </a:t>
            </a:r>
            <a:r>
              <a:rPr lang="en-US" sz="2800" dirty="0"/>
              <a:t>financial institutions (PFIs) such as commercial and investment banks, insurance and leasing companies, pension, trust, retirement and private equity funds have key roles to play in providing the required financial resources to help implement these technologies in Africa. </a:t>
            </a:r>
            <a:endParaRPr lang="en-US" sz="2800" dirty="0" smtClean="0"/>
          </a:p>
          <a:p>
            <a:r>
              <a:rPr lang="en-US" sz="2800" dirty="0" smtClean="0"/>
              <a:t>However</a:t>
            </a:r>
            <a:r>
              <a:rPr lang="en-US" sz="2800" dirty="0"/>
              <a:t>, several PFIs in Africa still structure their operations and portfolios along the traditional way of doing business</a:t>
            </a:r>
            <a:r>
              <a:rPr lang="en-US" sz="2800" dirty="0" smtClean="0"/>
              <a:t>.</a:t>
            </a:r>
          </a:p>
          <a:p>
            <a:endParaRPr lang="en-GB" dirty="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30479" y="580709"/>
            <a:ext cx="1173480" cy="1019491"/>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20955" y="1600200"/>
            <a:ext cx="1163956" cy="1066800"/>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28" name="Picture 4" descr="C:\Users\Mr. Thompson\Pictures\Biogas\Case_billede_Morsø_Biønergi_101.jpg"/>
          <p:cNvPicPr>
            <a:picLocks noChangeAspect="1" noChangeArrowheads="1"/>
          </p:cNvPicPr>
          <p:nvPr/>
        </p:nvPicPr>
        <p:blipFill>
          <a:blip r:embed="rId5"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30478" y="2667000"/>
            <a:ext cx="1173480" cy="1143000"/>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pic>
        <p:nvPicPr>
          <p:cNvPr id="8" name="Picture 7" descr="Industry Sector"/>
          <p:cNvPicPr/>
          <p:nvPr/>
        </p:nvPicPr>
        <p:blipFill>
          <a:blip r:embed="rId6"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55243" y="3810001"/>
            <a:ext cx="1198245" cy="1066799"/>
          </a:xfrm>
          <a:prstGeom prst="rect">
            <a:avLst/>
          </a:prstGeom>
          <a:noFill/>
          <a:ln>
            <a:noFill/>
          </a:ln>
        </p:spPr>
      </p:pic>
      <p:pic>
        <p:nvPicPr>
          <p:cNvPr id="1029" name="Picture 5"/>
          <p:cNvPicPr>
            <a:picLocks noChangeAspect="1" noChangeArrowheads="1"/>
          </p:cNvPicPr>
          <p:nvPr/>
        </p:nvPicPr>
        <p:blipFill>
          <a:blip r:embed="rId7"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55243" y="4876801"/>
            <a:ext cx="1208405" cy="990600"/>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55243" y="5867400"/>
            <a:ext cx="1198244" cy="990600"/>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8229599" y="-1111"/>
            <a:ext cx="914401" cy="686911"/>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534857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77034" y="25400"/>
            <a:ext cx="7125113" cy="924475"/>
          </a:xfrm>
        </p:spPr>
        <p:txBody>
          <a:bodyPr/>
          <a:lstStyle/>
          <a:p>
            <a:pPr algn="ctr"/>
            <a:r>
              <a:rPr lang="en-US" sz="2000" dirty="0" smtClean="0">
                <a:latin typeface="Lucida Handwriting" pitchFamily="66" charset="0"/>
              </a:rPr>
              <a:t>Theory of Financial Institutions and Economic Development</a:t>
            </a:r>
            <a:endParaRPr lang="en-GB" sz="2000" dirty="0">
              <a:latin typeface="Lucida Handwriting" pitchFamily="66" charset="0"/>
            </a:endParaRP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30479" y="580709"/>
            <a:ext cx="1173480" cy="1019491"/>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20955" y="1600200"/>
            <a:ext cx="1163956" cy="1066800"/>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28" name="Picture 4" descr="C:\Users\Mr. Thompson\Pictures\Biogas\Case_billede_Morsø_Biønergi_101.jpg"/>
          <p:cNvPicPr>
            <a:picLocks noChangeAspect="1" noChangeArrowheads="1"/>
          </p:cNvPicPr>
          <p:nvPr/>
        </p:nvPicPr>
        <p:blipFill>
          <a:blip r:embed="rId5"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30478" y="2667000"/>
            <a:ext cx="1173480" cy="1143000"/>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pic>
        <p:nvPicPr>
          <p:cNvPr id="8" name="Picture 7" descr="Industry Sector"/>
          <p:cNvPicPr/>
          <p:nvPr/>
        </p:nvPicPr>
        <p:blipFill>
          <a:blip r:embed="rId6"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55243" y="3810001"/>
            <a:ext cx="1198245" cy="1066799"/>
          </a:xfrm>
          <a:prstGeom prst="rect">
            <a:avLst/>
          </a:prstGeom>
          <a:noFill/>
          <a:ln>
            <a:noFill/>
          </a:ln>
        </p:spPr>
      </p:pic>
      <p:pic>
        <p:nvPicPr>
          <p:cNvPr id="1029" name="Picture 5"/>
          <p:cNvPicPr>
            <a:picLocks noChangeAspect="1" noChangeArrowheads="1"/>
          </p:cNvPicPr>
          <p:nvPr/>
        </p:nvPicPr>
        <p:blipFill>
          <a:blip r:embed="rId7"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55243" y="4876801"/>
            <a:ext cx="1208405" cy="990600"/>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55243" y="5867400"/>
            <a:ext cx="1198244" cy="990600"/>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8229599" y="-1111"/>
            <a:ext cx="914401" cy="686911"/>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6" name="Content Placeholder 5"/>
          <p:cNvPicPr>
            <a:picLocks noGrp="1" noChangeAspect="1"/>
          </p:cNvPicPr>
          <p:nvPr>
            <p:ph idx="1"/>
          </p:nvPr>
        </p:nvPicPr>
        <p:blipFill>
          <a:blip r:embed="rId10"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1009650" y="836712"/>
            <a:ext cx="8026846" cy="5904656"/>
          </a:xfr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015860327"/>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ABF9351A21A64588C9EBD6B7B5CBDF" ma:contentTypeVersion="0" ma:contentTypeDescription="Create a new document." ma:contentTypeScope="" ma:versionID="85ebb3231f21ad154c2aab558c6d83a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38DCD0-8308-4527-8D68-58BBB10B88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CFCC4F2-E778-45B6-A2C5-ED7AF1DC0AA1}">
  <ds:schemaRefs>
    <ds:schemaRef ds:uri="http://schemas.microsoft.com/sharepoint/v3/contenttype/forms"/>
  </ds:schemaRefs>
</ds:datastoreItem>
</file>

<file path=customXml/itemProps3.xml><?xml version="1.0" encoding="utf-8"?>
<ds:datastoreItem xmlns:ds="http://schemas.openxmlformats.org/officeDocument/2006/customXml" ds:itemID="{3C8D6CE2-2696-423D-9F2A-FD3E7DFBDEB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Spring</Template>
  <TotalTime>4115</TotalTime>
  <Words>1403</Words>
  <Application>Microsoft Office PowerPoint</Application>
  <PresentationFormat>On-screen Show (4:3)</PresentationFormat>
  <Paragraphs>131</Paragraphs>
  <Slides>16</Slides>
  <Notes>16</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Spring</vt:lpstr>
      <vt:lpstr>Worksheet</vt:lpstr>
      <vt:lpstr>Financing of Low Carbon Energy (LCE) by Private Financial Institutions (PFIs) in Africa.</vt:lpstr>
      <vt:lpstr>OUTLINE</vt:lpstr>
      <vt:lpstr> </vt:lpstr>
      <vt:lpstr> </vt:lpstr>
      <vt:lpstr> </vt:lpstr>
      <vt:lpstr> </vt:lpstr>
      <vt:lpstr>What is the cost of LCE transition in Africa</vt:lpstr>
      <vt:lpstr>The role of PFIs in financing LCE in Africa.</vt:lpstr>
      <vt:lpstr>Theory of Financial Institutions and Economic Development</vt:lpstr>
      <vt:lpstr>Sound Bites of Opportunities</vt:lpstr>
      <vt:lpstr>Scoping Study Methodology</vt:lpstr>
      <vt:lpstr>What are the nature of financial transactions of PFIs for LCE projects? </vt:lpstr>
      <vt:lpstr>How are PFIs integrating LCE Financing into their operations?</vt:lpstr>
      <vt:lpstr>SOME CONSTRAINTS </vt:lpstr>
      <vt:lpstr>SOME CHALLENGES</vt:lpstr>
      <vt:lpstr>Slide 16</vt:lpstr>
    </vt:vector>
  </TitlesOfParts>
  <Company>Microsoft</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Thompson</dc:creator>
  <cp:lastModifiedBy>Ed Brown</cp:lastModifiedBy>
  <cp:revision>238</cp:revision>
  <cp:lastPrinted>2012-06-01T12:20:08Z</cp:lastPrinted>
  <dcterms:created xsi:type="dcterms:W3CDTF">2013-08-21T10:24:30Z</dcterms:created>
  <dcterms:modified xsi:type="dcterms:W3CDTF">2013-08-21T10:24:50Z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0x01010059ABF9351A21A64588C9EBD6B7B5CBDF</vt:lpwstr>
  </property>
</Properties>
</file>